
<file path=[Content_Types].xml><?xml version="1.0" encoding="utf-8"?>
<Types xmlns="http://schemas.openxmlformats.org/package/2006/content-types">
  <Default Extension="bin" ContentType="image/unknown"/>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 id="2147483662" r:id="rId2"/>
  </p:sldMasterIdLst>
  <p:notesMasterIdLst>
    <p:notesMasterId r:id="rId25"/>
  </p:notesMasterIdLst>
  <p:sldIdLst>
    <p:sldId id="256" r:id="rId3"/>
    <p:sldId id="257" r:id="rId4"/>
    <p:sldId id="311" r:id="rId5"/>
    <p:sldId id="258" r:id="rId6"/>
    <p:sldId id="277" r:id="rId7"/>
    <p:sldId id="294" r:id="rId8"/>
    <p:sldId id="295" r:id="rId9"/>
    <p:sldId id="296" r:id="rId10"/>
    <p:sldId id="297" r:id="rId11"/>
    <p:sldId id="298" r:id="rId12"/>
    <p:sldId id="299" r:id="rId13"/>
    <p:sldId id="300" r:id="rId14"/>
    <p:sldId id="301" r:id="rId15"/>
    <p:sldId id="302" r:id="rId16"/>
    <p:sldId id="270" r:id="rId17"/>
    <p:sldId id="303" r:id="rId18"/>
    <p:sldId id="304" r:id="rId19"/>
    <p:sldId id="305" r:id="rId20"/>
    <p:sldId id="306" r:id="rId21"/>
    <p:sldId id="307" r:id="rId22"/>
    <p:sldId id="308" r:id="rId23"/>
    <p:sldId id="309"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6D7"/>
    <a:srgbClr val="921E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DD50EF03-8E6E-40DF-9153-97E8343ABC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66900FE-9E7A-4E25-A0AB-9D94913C340E}"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91" autoAdjust="0"/>
  </p:normalViewPr>
  <p:slideViewPr>
    <p:cSldViewPr snapToGrid="0">
      <p:cViewPr varScale="1">
        <p:scale>
          <a:sx n="88" d="100"/>
          <a:sy n="88" d="100"/>
        </p:scale>
        <p:origin x="792" y="84"/>
      </p:cViewPr>
      <p:guideLst/>
    </p:cSldViewPr>
  </p:slideViewPr>
  <p:notesTextViewPr>
    <p:cViewPr>
      <p:scale>
        <a:sx n="1" d="1"/>
        <a:sy n="1" d="1"/>
      </p:scale>
      <p:origin x="0" y="0"/>
    </p:cViewPr>
  </p:notesTextViewPr>
  <p:sorterViewPr>
    <p:cViewPr>
      <p:scale>
        <a:sx n="100" d="100"/>
        <a:sy n="100" d="100"/>
      </p:scale>
      <p:origin x="0" y="-137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3aedb2bf7b_1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3aedb2bf7b_1_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3adedbba75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3adedbba75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23dd68fb23c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23dd68fb23c_0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3aedb2bf7b_1_1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23aedb2bf7b_1_1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63650" y="714375"/>
            <a:ext cx="4498800" cy="3245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atin typeface="Red Hat Text"/>
                <a:ea typeface="Red Hat Text"/>
                <a:cs typeface="Red Hat Text"/>
                <a:sym typeface="Red Hat Tex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63650" y="4035476"/>
            <a:ext cx="44988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1" name="Google Shape;71;p13"/>
          <p:cNvSpPr/>
          <p:nvPr/>
        </p:nvSpPr>
        <p:spPr>
          <a:xfrm rot="8100000">
            <a:off x="6381961" y="2909752"/>
            <a:ext cx="4691793" cy="2694833"/>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rot="5957316">
            <a:off x="-2972218" y="-78930"/>
            <a:ext cx="4691511" cy="2694671"/>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14" name="Google Shape;14;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75561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26" name="Google Shape;26;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691357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79622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39" name="Google Shape;39;p7"/>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41" name="Google Shape;41;p7"/>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82204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659920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96914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57" name="Google Shape;57;p10"/>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58" name="Google Shape;58;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287491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3887391" y="740569"/>
            <a:ext cx="4629150" cy="3655219"/>
          </a:xfrm>
          <a:prstGeom prst="rect">
            <a:avLst/>
          </a:prstGeom>
          <a:noFill/>
          <a:ln>
            <a:noFill/>
          </a:ln>
        </p:spPr>
      </p:sp>
      <p:sp>
        <p:nvSpPr>
          <p:cNvPr id="64" name="Google Shape;64;p11"/>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5" name="Google Shape;65;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17016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539500"/>
            <a:ext cx="7704000" cy="110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971425"/>
            <a:ext cx="7704000" cy="2585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sz="1400">
                <a:solidFill>
                  <a:srgbClr val="434343"/>
                </a:solidFill>
              </a:defRPr>
            </a:lvl1pPr>
            <a:lvl2pPr marL="914400" lvl="1" indent="-304800" rtl="0">
              <a:lnSpc>
                <a:spcPct val="100000"/>
              </a:lnSpc>
              <a:spcBef>
                <a:spcPts val="1600"/>
              </a:spcBef>
              <a:spcAft>
                <a:spcPts val="0"/>
              </a:spcAft>
              <a:buClr>
                <a:srgbClr val="434343"/>
              </a:buClr>
              <a:buSzPts val="12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22" name="Google Shape;22;p4"/>
          <p:cNvSpPr/>
          <p:nvPr/>
        </p:nvSpPr>
        <p:spPr>
          <a:xfrm rot="4912476">
            <a:off x="7309832" y="-1303203"/>
            <a:ext cx="4207469" cy="2863912"/>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2397048" y="4583801"/>
            <a:ext cx="5602646" cy="3217827"/>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10627459">
            <a:off x="-3905688" y="-1288698"/>
            <a:ext cx="4691570" cy="2694704"/>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195139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82650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subTitle" idx="1"/>
          </p:nvPr>
        </p:nvSpPr>
        <p:spPr>
          <a:xfrm>
            <a:off x="1290763" y="3409150"/>
            <a:ext cx="29076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500"/>
              <a:buFont typeface="Bebas Neue"/>
              <a:buNone/>
              <a:defRPr sz="2500">
                <a:solidFill>
                  <a:schemeClr val="lt1"/>
                </a:solidFill>
                <a:latin typeface="Red Hat Text"/>
                <a:ea typeface="Red Hat Text"/>
                <a:cs typeface="Red Hat Text"/>
                <a:sym typeface="Red Hat Text"/>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160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160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160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160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160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160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1600"/>
              </a:spcBef>
              <a:spcAft>
                <a:spcPts val="1600"/>
              </a:spcAft>
              <a:buSzPts val="2500"/>
              <a:buFont typeface="Bebas Neue"/>
              <a:buNone/>
              <a:defRPr sz="2500">
                <a:latin typeface="Bebas Neue"/>
                <a:ea typeface="Bebas Neue"/>
                <a:cs typeface="Bebas Neue"/>
                <a:sym typeface="Bebas Neue"/>
              </a:defRPr>
            </a:lvl9pPr>
          </a:lstStyle>
          <a:p>
            <a:endParaRPr/>
          </a:p>
        </p:txBody>
      </p:sp>
      <p:sp>
        <p:nvSpPr>
          <p:cNvPr id="27" name="Google Shape;27;p5"/>
          <p:cNvSpPr txBox="1">
            <a:spLocks noGrp="1"/>
          </p:cNvSpPr>
          <p:nvPr>
            <p:ph type="subTitle" idx="2"/>
          </p:nvPr>
        </p:nvSpPr>
        <p:spPr>
          <a:xfrm>
            <a:off x="4945638" y="3409150"/>
            <a:ext cx="2907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2500">
                <a:solidFill>
                  <a:schemeClr val="lt1"/>
                </a:solidFill>
                <a:latin typeface="Red Hat Text"/>
                <a:ea typeface="Red Hat Text"/>
                <a:cs typeface="Red Hat Text"/>
                <a:sym typeface="Red Hat Tex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1600"/>
              </a:spcBef>
              <a:spcAft>
                <a:spcPts val="1600"/>
              </a:spcAft>
              <a:buSzPts val="2500"/>
              <a:buFont typeface="Bebas Neue"/>
              <a:buNone/>
              <a:defRPr sz="2500">
                <a:latin typeface="Bebas Neue"/>
                <a:ea typeface="Bebas Neue"/>
                <a:cs typeface="Bebas Neue"/>
                <a:sym typeface="Bebas Neue"/>
              </a:defRPr>
            </a:lvl9pPr>
          </a:lstStyle>
          <a:p>
            <a:endParaRPr/>
          </a:p>
        </p:txBody>
      </p:sp>
      <p:sp>
        <p:nvSpPr>
          <p:cNvPr id="28" name="Google Shape;28;p5"/>
          <p:cNvSpPr txBox="1">
            <a:spLocks noGrp="1"/>
          </p:cNvSpPr>
          <p:nvPr>
            <p:ph type="subTitle" idx="3"/>
          </p:nvPr>
        </p:nvSpPr>
        <p:spPr>
          <a:xfrm>
            <a:off x="1290763" y="2831900"/>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 name="Google Shape;29;p5"/>
          <p:cNvSpPr txBox="1">
            <a:spLocks noGrp="1"/>
          </p:cNvSpPr>
          <p:nvPr>
            <p:ph type="subTitle" idx="4"/>
          </p:nvPr>
        </p:nvSpPr>
        <p:spPr>
          <a:xfrm>
            <a:off x="4945638" y="2831900"/>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 name="Google Shape;30;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 name="Google Shape;31;p5"/>
          <p:cNvSpPr/>
          <p:nvPr/>
        </p:nvSpPr>
        <p:spPr>
          <a:xfrm rot="6780826" flipH="1">
            <a:off x="-2081067" y="-356334"/>
            <a:ext cx="4207360" cy="2863838"/>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flipH="1">
            <a:off x="7348352" y="-1113275"/>
            <a:ext cx="3359537" cy="2267502"/>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rot="-4748576" flipH="1">
            <a:off x="6382630" y="3691100"/>
            <a:ext cx="3359447" cy="2267441"/>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819411" y="3437075"/>
            <a:ext cx="4000986" cy="2700445"/>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6"/>
          <p:cNvSpPr/>
          <p:nvPr/>
        </p:nvSpPr>
        <p:spPr>
          <a:xfrm rot="4413100">
            <a:off x="6378388" y="-602971"/>
            <a:ext cx="4691605" cy="2694724"/>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rot="3530883">
            <a:off x="-2582938" y="3980736"/>
            <a:ext cx="4691458" cy="2694640"/>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txBox="1">
            <a:spLocks noGrp="1"/>
          </p:cNvSpPr>
          <p:nvPr>
            <p:ph type="subTitle" idx="1"/>
          </p:nvPr>
        </p:nvSpPr>
        <p:spPr>
          <a:xfrm>
            <a:off x="2131500" y="3380075"/>
            <a:ext cx="4881000" cy="12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6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41" name="Google Shape;41;p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7"/>
          <p:cNvSpPr/>
          <p:nvPr/>
        </p:nvSpPr>
        <p:spPr>
          <a:xfrm>
            <a:off x="-390332" y="-1733709"/>
            <a:ext cx="5036905" cy="2893055"/>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rot="-3946315">
            <a:off x="-2655008" y="3544408"/>
            <a:ext cx="4207269" cy="2863776"/>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rot="-4316438">
            <a:off x="5524085" y="-979880"/>
            <a:ext cx="5350783" cy="3611623"/>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rot="572768">
            <a:off x="7074768" y="4784877"/>
            <a:ext cx="4691943" cy="2694918"/>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1388100" y="1319100"/>
            <a:ext cx="6367800" cy="25053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6000"/>
              <a:buNone/>
              <a:defRPr sz="9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8" name="Google Shape;48;p8"/>
          <p:cNvSpPr/>
          <p:nvPr/>
        </p:nvSpPr>
        <p:spPr>
          <a:xfrm rot="-6780826">
            <a:off x="6463817" y="-51534"/>
            <a:ext cx="4207360" cy="2863838"/>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1188892">
            <a:off x="-1812977" y="-884678"/>
            <a:ext cx="3359579" cy="2267531"/>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a:off x="5706350" y="4635309"/>
            <a:ext cx="4691713" cy="2694786"/>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rot="4748576">
            <a:off x="-923367" y="3462500"/>
            <a:ext cx="3359447" cy="2267441"/>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3637475" y="1496375"/>
            <a:ext cx="4495500" cy="10143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 name="Google Shape;54;p9"/>
          <p:cNvSpPr txBox="1">
            <a:spLocks noGrp="1"/>
          </p:cNvSpPr>
          <p:nvPr>
            <p:ph type="subTitle" idx="1"/>
          </p:nvPr>
        </p:nvSpPr>
        <p:spPr>
          <a:xfrm>
            <a:off x="3637475" y="2468850"/>
            <a:ext cx="4495500" cy="109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 name="Google Shape;55;p9"/>
          <p:cNvSpPr/>
          <p:nvPr/>
        </p:nvSpPr>
        <p:spPr>
          <a:xfrm rot="1394331">
            <a:off x="4668137" y="-1985739"/>
            <a:ext cx="4207339" cy="2863824"/>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a:off x="5673661" y="4355194"/>
            <a:ext cx="4691713" cy="2694786"/>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713225" y="539500"/>
            <a:ext cx="4190400" cy="1272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9" name="Google Shape;59;p10"/>
          <p:cNvSpPr/>
          <p:nvPr/>
        </p:nvSpPr>
        <p:spPr>
          <a:xfrm rot="-3946315">
            <a:off x="-2655008" y="3544408"/>
            <a:ext cx="4207269" cy="2863776"/>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dk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p:nvPr/>
        </p:nvSpPr>
        <p:spPr>
          <a:xfrm rot="-4316438">
            <a:off x="5524085" y="-2961080"/>
            <a:ext cx="5350783" cy="3611623"/>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
        <p:cNvGrpSpPr/>
        <p:nvPr/>
      </p:nvGrpSpPr>
      <p:grpSpPr>
        <a:xfrm>
          <a:off x="0" y="0"/>
          <a:ext cx="0" cy="0"/>
          <a:chOff x="0" y="0"/>
          <a:chExt cx="0" cy="0"/>
        </a:xfrm>
      </p:grpSpPr>
      <p:sp>
        <p:nvSpPr>
          <p:cNvPr id="62" name="Google Shape;62;p11"/>
          <p:cNvSpPr txBox="1">
            <a:spLocks noGrp="1"/>
          </p:cNvSpPr>
          <p:nvPr>
            <p:ph type="title" hasCustomPrompt="1"/>
          </p:nvPr>
        </p:nvSpPr>
        <p:spPr>
          <a:xfrm>
            <a:off x="1284000" y="15623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3" name="Google Shape;63;p11"/>
          <p:cNvSpPr txBox="1">
            <a:spLocks noGrp="1"/>
          </p:cNvSpPr>
          <p:nvPr>
            <p:ph type="subTitle" idx="1"/>
          </p:nvPr>
        </p:nvSpPr>
        <p:spPr>
          <a:xfrm>
            <a:off x="1284000" y="3073525"/>
            <a:ext cx="6576000" cy="5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64" name="Google Shape;64;p11"/>
          <p:cNvSpPr/>
          <p:nvPr/>
        </p:nvSpPr>
        <p:spPr>
          <a:xfrm rot="6780826" flipH="1">
            <a:off x="-1603935" y="-127734"/>
            <a:ext cx="4207360" cy="2863838"/>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p:nvPr/>
        </p:nvSpPr>
        <p:spPr>
          <a:xfrm rot="1188892" flipH="1">
            <a:off x="7749239" y="-884678"/>
            <a:ext cx="3359579" cy="2267531"/>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flipH="1">
            <a:off x="-1828070" y="4352751"/>
            <a:ext cx="5696734" cy="3272042"/>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rot="-4748615" flipH="1">
            <a:off x="6231205" y="2762083"/>
            <a:ext cx="4315435" cy="2912681"/>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1pPr>
            <a:lvl2pPr lvl="1"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2pPr>
            <a:lvl3pPr lvl="2"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3pPr>
            <a:lvl4pPr lvl="3"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4pPr>
            <a:lvl5pPr lvl="4"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5pPr>
            <a:lvl6pPr lvl="5"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6pPr>
            <a:lvl7pPr lvl="6"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7pPr>
            <a:lvl8pPr lvl="7"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8pPr>
            <a:lvl9pPr lvl="8" rtl="0">
              <a:spcBef>
                <a:spcPts val="0"/>
              </a:spcBef>
              <a:spcAft>
                <a:spcPts val="0"/>
              </a:spcAft>
              <a:buClr>
                <a:schemeClr val="lt1"/>
              </a:buClr>
              <a:buSzPts val="3500"/>
              <a:buFont typeface="Red Hat Text"/>
              <a:buNone/>
              <a:defRPr sz="3500">
                <a:solidFill>
                  <a:schemeClr val="lt1"/>
                </a:solidFill>
                <a:latin typeface="Red Hat Text"/>
                <a:ea typeface="Red Hat Text"/>
                <a:cs typeface="Red Hat Text"/>
                <a:sym typeface="Red Hat Text"/>
              </a:defRPr>
            </a:lvl9pPr>
          </a:lstStyle>
          <a:p>
            <a:endParaRPr/>
          </a:p>
        </p:txBody>
      </p:sp>
      <p:sp>
        <p:nvSpPr>
          <p:cNvPr id="7" name="Google Shape;7;p1"/>
          <p:cNvSpPr txBox="1">
            <a:spLocks noGrp="1"/>
          </p:cNvSpPr>
          <p:nvPr>
            <p:ph type="body" idx="1"/>
          </p:nvPr>
        </p:nvSpPr>
        <p:spPr>
          <a:xfrm>
            <a:off x="713225" y="1152475"/>
            <a:ext cx="76824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967531151"/>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fif"/><Relationship Id="rId2" Type="http://schemas.openxmlformats.org/officeDocument/2006/relationships/image" Target="../media/image28.jf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0.jfi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85000"/>
          </a:schemeClr>
        </a:solidFill>
        <a:effectLst/>
      </p:bgPr>
    </p:bg>
    <p:spTree>
      <p:nvGrpSpPr>
        <p:cNvPr id="1" name="Shape 80"/>
        <p:cNvGrpSpPr/>
        <p:nvPr/>
      </p:nvGrpSpPr>
      <p:grpSpPr>
        <a:xfrm>
          <a:off x="0" y="0"/>
          <a:ext cx="0" cy="0"/>
          <a:chOff x="0" y="0"/>
          <a:chExt cx="0" cy="0"/>
        </a:xfrm>
      </p:grpSpPr>
      <p:sp>
        <p:nvSpPr>
          <p:cNvPr id="82" name="Google Shape;82;p16"/>
          <p:cNvSpPr txBox="1">
            <a:spLocks noGrp="1"/>
          </p:cNvSpPr>
          <p:nvPr>
            <p:ph type="subTitle" idx="1"/>
          </p:nvPr>
        </p:nvSpPr>
        <p:spPr>
          <a:xfrm>
            <a:off x="863650" y="4035476"/>
            <a:ext cx="44988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a:t>
            </a:r>
            <a:r>
              <a:rPr lang="en-US" dirty="0"/>
              <a:t>REEBA RAFIQ </a:t>
            </a:r>
          </a:p>
          <a:p>
            <a:pPr marL="0" lvl="0" indent="0" algn="l" rtl="0">
              <a:spcBef>
                <a:spcPts val="0"/>
              </a:spcBef>
              <a:spcAft>
                <a:spcPts val="0"/>
              </a:spcAft>
              <a:buNone/>
            </a:pPr>
            <a:r>
              <a:rPr lang="en-US" dirty="0"/>
              <a:t>5098</a:t>
            </a:r>
            <a:endParaRPr dirty="0"/>
          </a:p>
        </p:txBody>
      </p:sp>
      <p:sp>
        <p:nvSpPr>
          <p:cNvPr id="85" name="Google Shape;85;p16"/>
          <p:cNvSpPr/>
          <p:nvPr/>
        </p:nvSpPr>
        <p:spPr>
          <a:xfrm rot="-6233958">
            <a:off x="5542859" y="-917269"/>
            <a:ext cx="5038202" cy="3429370"/>
          </a:xfrm>
          <a:custGeom>
            <a:avLst/>
            <a:gdLst/>
            <a:ahLst/>
            <a:cxnLst/>
            <a:rect l="l" t="t" r="r" b="b"/>
            <a:pathLst>
              <a:path w="108519" h="73866" fill="none" extrusionOk="0">
                <a:moveTo>
                  <a:pt x="84328" y="16813"/>
                </a:moveTo>
                <a:cubicBezTo>
                  <a:pt x="78963" y="19875"/>
                  <a:pt x="72680" y="20793"/>
                  <a:pt x="66667" y="22268"/>
                </a:cubicBezTo>
                <a:cubicBezTo>
                  <a:pt x="60652" y="23765"/>
                  <a:pt x="54460" y="26113"/>
                  <a:pt x="50770" y="31077"/>
                </a:cubicBezTo>
                <a:cubicBezTo>
                  <a:pt x="46859" y="36329"/>
                  <a:pt x="46411" y="43641"/>
                  <a:pt x="42208" y="48670"/>
                </a:cubicBezTo>
                <a:cubicBezTo>
                  <a:pt x="38833" y="52695"/>
                  <a:pt x="33446" y="54596"/>
                  <a:pt x="28192" y="54886"/>
                </a:cubicBezTo>
                <a:cubicBezTo>
                  <a:pt x="22939" y="55154"/>
                  <a:pt x="17729" y="53991"/>
                  <a:pt x="12587" y="52829"/>
                </a:cubicBezTo>
                <a:cubicBezTo>
                  <a:pt x="10374" y="52315"/>
                  <a:pt x="8094" y="51800"/>
                  <a:pt x="5835" y="52158"/>
                </a:cubicBezTo>
                <a:cubicBezTo>
                  <a:pt x="3600" y="52516"/>
                  <a:pt x="1364" y="53970"/>
                  <a:pt x="783" y="56161"/>
                </a:cubicBezTo>
                <a:cubicBezTo>
                  <a:pt x="1" y="59201"/>
                  <a:pt x="2482" y="62242"/>
                  <a:pt x="2169" y="65348"/>
                </a:cubicBezTo>
                <a:cubicBezTo>
                  <a:pt x="2013" y="66847"/>
                  <a:pt x="1208" y="68300"/>
                  <a:pt x="1409" y="69798"/>
                </a:cubicBezTo>
                <a:cubicBezTo>
                  <a:pt x="1611" y="71474"/>
                  <a:pt x="3063" y="72792"/>
                  <a:pt x="4673" y="73329"/>
                </a:cubicBezTo>
                <a:cubicBezTo>
                  <a:pt x="6282" y="73865"/>
                  <a:pt x="8026" y="73753"/>
                  <a:pt x="9725" y="73597"/>
                </a:cubicBezTo>
                <a:cubicBezTo>
                  <a:pt x="23341" y="72345"/>
                  <a:pt x="36777" y="68121"/>
                  <a:pt x="50436" y="69128"/>
                </a:cubicBezTo>
                <a:cubicBezTo>
                  <a:pt x="56091" y="69530"/>
                  <a:pt x="61659" y="70848"/>
                  <a:pt x="67314" y="71497"/>
                </a:cubicBezTo>
                <a:cubicBezTo>
                  <a:pt x="72948" y="72122"/>
                  <a:pt x="78850" y="72054"/>
                  <a:pt x="84081" y="69843"/>
                </a:cubicBezTo>
                <a:cubicBezTo>
                  <a:pt x="89470" y="67539"/>
                  <a:pt x="93739" y="63068"/>
                  <a:pt x="96803" y="58039"/>
                </a:cubicBezTo>
                <a:cubicBezTo>
                  <a:pt x="99844" y="53031"/>
                  <a:pt x="101811" y="47418"/>
                  <a:pt x="103689" y="41852"/>
                </a:cubicBezTo>
                <a:cubicBezTo>
                  <a:pt x="105835" y="35503"/>
                  <a:pt x="107937" y="29020"/>
                  <a:pt x="108227" y="22313"/>
                </a:cubicBezTo>
                <a:cubicBezTo>
                  <a:pt x="108518" y="15606"/>
                  <a:pt x="106796" y="8541"/>
                  <a:pt x="102214" y="3644"/>
                </a:cubicBezTo>
                <a:cubicBezTo>
                  <a:pt x="100738" y="2058"/>
                  <a:pt x="98010" y="1"/>
                  <a:pt x="95685" y="469"/>
                </a:cubicBezTo>
                <a:cubicBezTo>
                  <a:pt x="93584" y="895"/>
                  <a:pt x="93360" y="2839"/>
                  <a:pt x="93024" y="4628"/>
                </a:cubicBezTo>
                <a:cubicBezTo>
                  <a:pt x="92085" y="9904"/>
                  <a:pt x="89023" y="14130"/>
                  <a:pt x="84328" y="16813"/>
                </a:cubicBezTo>
                <a:close/>
              </a:path>
            </a:pathLst>
          </a:custGeom>
          <a:noFill/>
          <a:ln w="19050" cap="flat" cmpd="sng">
            <a:solidFill>
              <a:schemeClr val="accent1"/>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p:nvPr/>
        </p:nvSpPr>
        <p:spPr>
          <a:xfrm rot="10398757">
            <a:off x="-1750685" y="-190179"/>
            <a:ext cx="3359648" cy="2776355"/>
          </a:xfrm>
          <a:custGeom>
            <a:avLst/>
            <a:gdLst/>
            <a:ahLst/>
            <a:cxnLst/>
            <a:rect l="l" t="t" r="r" b="b"/>
            <a:pathLst>
              <a:path w="86653" h="58486" fill="none" extrusionOk="0">
                <a:moveTo>
                  <a:pt x="68902" y="9122"/>
                </a:moveTo>
                <a:cubicBezTo>
                  <a:pt x="64990" y="11581"/>
                  <a:pt x="60451" y="12856"/>
                  <a:pt x="56182" y="14622"/>
                </a:cubicBezTo>
                <a:cubicBezTo>
                  <a:pt x="51889" y="16410"/>
                  <a:pt x="47643" y="18937"/>
                  <a:pt x="45407" y="22983"/>
                </a:cubicBezTo>
                <a:cubicBezTo>
                  <a:pt x="43417" y="26628"/>
                  <a:pt x="43261" y="31076"/>
                  <a:pt x="41226" y="34698"/>
                </a:cubicBezTo>
                <a:cubicBezTo>
                  <a:pt x="38901" y="38790"/>
                  <a:pt x="34363" y="41271"/>
                  <a:pt x="29713" y="42009"/>
                </a:cubicBezTo>
                <a:cubicBezTo>
                  <a:pt x="25063" y="42746"/>
                  <a:pt x="20300" y="41920"/>
                  <a:pt x="15784" y="40645"/>
                </a:cubicBezTo>
                <a:cubicBezTo>
                  <a:pt x="13169" y="39908"/>
                  <a:pt x="10531" y="39014"/>
                  <a:pt x="7804" y="39080"/>
                </a:cubicBezTo>
                <a:cubicBezTo>
                  <a:pt x="5098" y="39148"/>
                  <a:pt x="2191" y="40421"/>
                  <a:pt x="1097" y="42925"/>
                </a:cubicBezTo>
                <a:cubicBezTo>
                  <a:pt x="0" y="45363"/>
                  <a:pt x="939" y="48335"/>
                  <a:pt x="2773" y="50281"/>
                </a:cubicBezTo>
                <a:cubicBezTo>
                  <a:pt x="4584" y="52225"/>
                  <a:pt x="7133" y="53343"/>
                  <a:pt x="9658" y="54193"/>
                </a:cubicBezTo>
                <a:cubicBezTo>
                  <a:pt x="22312" y="58485"/>
                  <a:pt x="36129" y="57793"/>
                  <a:pt x="49251" y="55355"/>
                </a:cubicBezTo>
                <a:cubicBezTo>
                  <a:pt x="56450" y="54014"/>
                  <a:pt x="63738" y="52070"/>
                  <a:pt x="69662" y="47777"/>
                </a:cubicBezTo>
                <a:cubicBezTo>
                  <a:pt x="79701" y="40511"/>
                  <a:pt x="84217" y="27723"/>
                  <a:pt x="85737" y="15405"/>
                </a:cubicBezTo>
                <a:cubicBezTo>
                  <a:pt x="86295" y="10889"/>
                  <a:pt x="86653" y="2259"/>
                  <a:pt x="80863" y="626"/>
                </a:cubicBezTo>
                <a:cubicBezTo>
                  <a:pt x="78604" y="0"/>
                  <a:pt x="76503" y="1454"/>
                  <a:pt x="75051" y="3064"/>
                </a:cubicBezTo>
                <a:cubicBezTo>
                  <a:pt x="73015" y="5276"/>
                  <a:pt x="71518" y="7491"/>
                  <a:pt x="68902" y="9122"/>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4171951" y="4622824"/>
            <a:ext cx="5221754" cy="2999227"/>
          </a:xfrm>
          <a:custGeom>
            <a:avLst/>
            <a:gdLst/>
            <a:ahLst/>
            <a:cxnLst/>
            <a:rect l="l" t="t" r="r" b="b"/>
            <a:pathLst>
              <a:path w="121014" h="69507" fill="none" extrusionOk="0">
                <a:moveTo>
                  <a:pt x="7399" y="69506"/>
                </a:moveTo>
                <a:cubicBezTo>
                  <a:pt x="9613" y="64656"/>
                  <a:pt x="15560" y="62778"/>
                  <a:pt x="20881" y="62576"/>
                </a:cubicBezTo>
                <a:cubicBezTo>
                  <a:pt x="26202" y="62375"/>
                  <a:pt x="31678" y="63246"/>
                  <a:pt x="36731" y="61592"/>
                </a:cubicBezTo>
                <a:cubicBezTo>
                  <a:pt x="41247" y="60140"/>
                  <a:pt x="45048" y="56629"/>
                  <a:pt x="46859" y="52247"/>
                </a:cubicBezTo>
                <a:cubicBezTo>
                  <a:pt x="48312" y="48804"/>
                  <a:pt x="48535" y="44982"/>
                  <a:pt x="49206" y="41292"/>
                </a:cubicBezTo>
                <a:cubicBezTo>
                  <a:pt x="49900" y="37625"/>
                  <a:pt x="51197" y="33803"/>
                  <a:pt x="54169" y="31500"/>
                </a:cubicBezTo>
                <a:cubicBezTo>
                  <a:pt x="57701" y="28751"/>
                  <a:pt x="62688" y="28862"/>
                  <a:pt x="67025" y="29958"/>
                </a:cubicBezTo>
                <a:cubicBezTo>
                  <a:pt x="71362" y="31031"/>
                  <a:pt x="75521" y="32954"/>
                  <a:pt x="79969" y="33422"/>
                </a:cubicBezTo>
                <a:cubicBezTo>
                  <a:pt x="84418" y="33893"/>
                  <a:pt x="89493" y="32462"/>
                  <a:pt x="91594" y="28527"/>
                </a:cubicBezTo>
                <a:cubicBezTo>
                  <a:pt x="93540" y="24905"/>
                  <a:pt x="92467" y="20187"/>
                  <a:pt x="94590" y="16700"/>
                </a:cubicBezTo>
                <a:cubicBezTo>
                  <a:pt x="96759" y="13146"/>
                  <a:pt x="101968" y="12117"/>
                  <a:pt x="105611" y="14130"/>
                </a:cubicBezTo>
                <a:cubicBezTo>
                  <a:pt x="109254" y="16142"/>
                  <a:pt x="111155" y="20613"/>
                  <a:pt x="110708" y="24748"/>
                </a:cubicBezTo>
                <a:cubicBezTo>
                  <a:pt x="110238" y="28885"/>
                  <a:pt x="107668" y="32618"/>
                  <a:pt x="104316" y="35077"/>
                </a:cubicBezTo>
                <a:cubicBezTo>
                  <a:pt x="110171" y="36955"/>
                  <a:pt x="116542" y="31925"/>
                  <a:pt x="118778" y="26202"/>
                </a:cubicBezTo>
                <a:cubicBezTo>
                  <a:pt x="121014" y="20456"/>
                  <a:pt x="119225" y="13682"/>
                  <a:pt x="115290" y="8964"/>
                </a:cubicBezTo>
                <a:cubicBezTo>
                  <a:pt x="110306" y="2973"/>
                  <a:pt x="101968" y="0"/>
                  <a:pt x="94322" y="1476"/>
                </a:cubicBezTo>
                <a:cubicBezTo>
                  <a:pt x="88017" y="2704"/>
                  <a:pt x="82562" y="6639"/>
                  <a:pt x="76436" y="8651"/>
                </a:cubicBezTo>
                <a:cubicBezTo>
                  <a:pt x="66689" y="11849"/>
                  <a:pt x="56070" y="10016"/>
                  <a:pt x="46144" y="7467"/>
                </a:cubicBezTo>
                <a:cubicBezTo>
                  <a:pt x="36194" y="4919"/>
                  <a:pt x="26202" y="1676"/>
                  <a:pt x="15963" y="2191"/>
                </a:cubicBezTo>
                <a:cubicBezTo>
                  <a:pt x="11110" y="2436"/>
                  <a:pt x="5879" y="3801"/>
                  <a:pt x="2906" y="7668"/>
                </a:cubicBezTo>
                <a:cubicBezTo>
                  <a:pt x="111" y="11334"/>
                  <a:pt x="0" y="16320"/>
                  <a:pt x="268" y="20926"/>
                </a:cubicBezTo>
                <a:cubicBezTo>
                  <a:pt x="715" y="28504"/>
                  <a:pt x="1878" y="36061"/>
                  <a:pt x="3733" y="43438"/>
                </a:cubicBezTo>
                <a:cubicBezTo>
                  <a:pt x="4627" y="47060"/>
                  <a:pt x="5723" y="50727"/>
                  <a:pt x="5342" y="54438"/>
                </a:cubicBezTo>
                <a:cubicBezTo>
                  <a:pt x="5029" y="57344"/>
                  <a:pt x="3822" y="60161"/>
                  <a:pt x="3801" y="63091"/>
                </a:cubicBezTo>
                <a:cubicBezTo>
                  <a:pt x="3777" y="66042"/>
                  <a:pt x="4471" y="69351"/>
                  <a:pt x="7399" y="69506"/>
                </a:cubicBezTo>
                <a:close/>
              </a:path>
            </a:pathLst>
          </a:custGeom>
          <a:noFill/>
          <a:ln w="19050" cap="flat" cmpd="sng">
            <a:solidFill>
              <a:schemeClr val="lt2"/>
            </a:solidFill>
            <a:prstDash val="solid"/>
            <a:miter lim="17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63C5A842-24CD-47B6-813F-F68B799F9133}"/>
              </a:ext>
            </a:extLst>
          </p:cNvPr>
          <p:cNvSpPr/>
          <p:nvPr/>
        </p:nvSpPr>
        <p:spPr>
          <a:xfrm>
            <a:off x="1000339" y="808180"/>
            <a:ext cx="4572000" cy="646331"/>
          </a:xfrm>
          <a:prstGeom prst="rect">
            <a:avLst/>
          </a:prstGeom>
        </p:spPr>
        <p:txBody>
          <a:bodyPr>
            <a:spAutoFit/>
          </a:bodyPr>
          <a:lstStyle/>
          <a:p>
            <a:pPr algn="ctr"/>
            <a:r>
              <a:rPr lang="en-US" sz="1800" b="1" dirty="0">
                <a:latin typeface="Book Antiqua" panose="02040602050305030304" pitchFamily="18" charset="0"/>
              </a:rPr>
              <a:t>Medical Billing</a:t>
            </a:r>
            <a:br>
              <a:rPr lang="en-US" sz="1800" b="1" dirty="0">
                <a:latin typeface="Book Antiqua" panose="02040602050305030304" pitchFamily="18" charset="0"/>
              </a:rPr>
            </a:br>
            <a:r>
              <a:rPr lang="en-US" sz="1800" b="1" dirty="0">
                <a:latin typeface="Book Antiqua" panose="02040602050305030304" pitchFamily="18" charset="0"/>
              </a:rPr>
              <a:t>Endocrine System</a:t>
            </a:r>
          </a:p>
        </p:txBody>
      </p:sp>
      <p:pic>
        <p:nvPicPr>
          <p:cNvPr id="8" name="Picture 7">
            <a:extLst>
              <a:ext uri="{FF2B5EF4-FFF2-40B4-BE49-F238E27FC236}">
                <a16:creationId xmlns:a16="http://schemas.microsoft.com/office/drawing/2014/main" id="{2F1D95CF-0428-481C-B843-709B2AD9EDBC}"/>
              </a:ext>
            </a:extLst>
          </p:cNvPr>
          <p:cNvPicPr>
            <a:picLocks noChangeAspect="1"/>
          </p:cNvPicPr>
          <p:nvPr/>
        </p:nvPicPr>
        <p:blipFill>
          <a:blip r:embed="rId3"/>
          <a:stretch>
            <a:fillRect/>
          </a:stretch>
        </p:blipFill>
        <p:spPr>
          <a:xfrm>
            <a:off x="4000500" y="0"/>
            <a:ext cx="5143500" cy="47005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79D-5295-4EE6-8152-B6EC5530E0E4}"/>
              </a:ext>
            </a:extLst>
          </p:cNvPr>
          <p:cNvSpPr>
            <a:spLocks noGrp="1"/>
          </p:cNvSpPr>
          <p:nvPr>
            <p:ph type="title"/>
          </p:nvPr>
        </p:nvSpPr>
        <p:spPr>
          <a:xfrm>
            <a:off x="0" y="99064"/>
            <a:ext cx="7704000" cy="1108200"/>
          </a:xfrm>
        </p:spPr>
        <p:txBody>
          <a:bodyPr/>
          <a:lstStyle/>
          <a:p>
            <a:pPr algn="l"/>
            <a:r>
              <a:rPr lang="en-US" dirty="0"/>
              <a:t>      </a:t>
            </a:r>
            <a:r>
              <a:rPr lang="en-US" b="1" dirty="0"/>
              <a:t>Adrenal Glands</a:t>
            </a:r>
          </a:p>
        </p:txBody>
      </p:sp>
      <p:sp>
        <p:nvSpPr>
          <p:cNvPr id="3" name="Text Placeholder 2">
            <a:extLst>
              <a:ext uri="{FF2B5EF4-FFF2-40B4-BE49-F238E27FC236}">
                <a16:creationId xmlns:a16="http://schemas.microsoft.com/office/drawing/2014/main" id="{0684618B-B5F8-4C11-A9E5-66A25D7DE8D8}"/>
              </a:ext>
            </a:extLst>
          </p:cNvPr>
          <p:cNvSpPr>
            <a:spLocks noGrp="1"/>
          </p:cNvSpPr>
          <p:nvPr>
            <p:ph type="body" idx="1"/>
          </p:nvPr>
        </p:nvSpPr>
        <p:spPr>
          <a:xfrm>
            <a:off x="217080" y="653164"/>
            <a:ext cx="3656420" cy="4337935"/>
          </a:xfrm>
        </p:spPr>
        <p:txBody>
          <a:bodyPr/>
          <a:lstStyle/>
          <a:p>
            <a:pPr marL="0" indent="0">
              <a:buNone/>
            </a:pPr>
            <a:r>
              <a:rPr lang="en-US" dirty="0">
                <a:solidFill>
                  <a:srgbClr val="374151"/>
                </a:solidFill>
                <a:latin typeface="Söhne"/>
              </a:rPr>
              <a:t>The adrenal glands are a pair </a:t>
            </a:r>
          </a:p>
          <a:p>
            <a:pPr marL="0" indent="0">
              <a:buNone/>
            </a:pPr>
            <a:r>
              <a:rPr lang="en-US" dirty="0">
                <a:solidFill>
                  <a:srgbClr val="374151"/>
                </a:solidFill>
                <a:latin typeface="Söhne"/>
              </a:rPr>
              <a:t>of small, triangular-shaped</a:t>
            </a:r>
          </a:p>
          <a:p>
            <a:pPr marL="0" indent="0">
              <a:buNone/>
            </a:pPr>
            <a:r>
              <a:rPr lang="en-US" dirty="0">
                <a:solidFill>
                  <a:srgbClr val="374151"/>
                </a:solidFill>
                <a:latin typeface="Söhne"/>
              </a:rPr>
              <a:t> endocrine glands located on </a:t>
            </a:r>
          </a:p>
          <a:p>
            <a:pPr marL="0" indent="0">
              <a:buNone/>
            </a:pPr>
            <a:r>
              <a:rPr lang="en-US" dirty="0">
                <a:solidFill>
                  <a:srgbClr val="374151"/>
                </a:solidFill>
                <a:latin typeface="Söhne"/>
              </a:rPr>
              <a:t>top of each kidney and consist of</a:t>
            </a:r>
          </a:p>
          <a:p>
            <a:pPr marL="0" indent="0">
              <a:buNone/>
            </a:pPr>
            <a:r>
              <a:rPr lang="en-US" dirty="0">
                <a:solidFill>
                  <a:srgbClr val="374151"/>
                </a:solidFill>
                <a:latin typeface="Söhne"/>
              </a:rPr>
              <a:t>two parts: </a:t>
            </a:r>
            <a:r>
              <a:rPr lang="en-US" b="1" dirty="0">
                <a:solidFill>
                  <a:srgbClr val="374151"/>
                </a:solidFill>
                <a:latin typeface="Söhne"/>
              </a:rPr>
              <a:t>the adrenal cortex </a:t>
            </a:r>
          </a:p>
          <a:p>
            <a:pPr marL="0" indent="0">
              <a:buNone/>
            </a:pPr>
            <a:r>
              <a:rPr lang="en-US" b="1" dirty="0">
                <a:solidFill>
                  <a:srgbClr val="374151"/>
                </a:solidFill>
                <a:latin typeface="Söhne"/>
              </a:rPr>
              <a:t>and the adrenal medulla.</a:t>
            </a:r>
          </a:p>
          <a:p>
            <a:r>
              <a:rPr lang="en-US" b="1" dirty="0">
                <a:solidFill>
                  <a:srgbClr val="374151"/>
                </a:solidFill>
                <a:latin typeface="Söhne"/>
              </a:rPr>
              <a:t>Adrenal Cortex: Adrenal cortex produces hormones such as cortisol, aldosterone, and sex hormones(androgens). These hormones regulate metabolism, blood pressure, and electrolyte balance.  </a:t>
            </a:r>
          </a:p>
          <a:p>
            <a:r>
              <a:rPr lang="en-US" b="1" dirty="0">
                <a:solidFill>
                  <a:srgbClr val="374151"/>
                </a:solidFill>
                <a:latin typeface="Söhne"/>
              </a:rPr>
              <a:t>Adrenal Medulla: The adrenal medulla releases hormones like adrenaline(epinephrine) and norepinephrine, which are involved in the body’s “fight or flight” response to stress. </a:t>
            </a:r>
          </a:p>
          <a:p>
            <a:endParaRPr lang="en-US" b="1" dirty="0"/>
          </a:p>
        </p:txBody>
      </p:sp>
      <p:pic>
        <p:nvPicPr>
          <p:cNvPr id="8" name="700_F_254043882_IAB5xGtPxNYaTfS36yVzdmlEz8jMSNMa_ST">
            <a:hlinkClick r:id="" action="ppaction://media"/>
            <a:extLst>
              <a:ext uri="{FF2B5EF4-FFF2-40B4-BE49-F238E27FC236}">
                <a16:creationId xmlns:a16="http://schemas.microsoft.com/office/drawing/2014/main" id="{1FFA57C9-60BB-4DBC-8B6F-02D5BBBD080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03806" y="365322"/>
            <a:ext cx="4060794" cy="3752850"/>
          </a:xfrm>
          <a:prstGeom prst="rect">
            <a:avLst/>
          </a:prstGeom>
        </p:spPr>
      </p:pic>
    </p:spTree>
    <p:extLst>
      <p:ext uri="{BB962C8B-B14F-4D97-AF65-F5344CB8AC3E}">
        <p14:creationId xmlns:p14="http://schemas.microsoft.com/office/powerpoint/2010/main" val="122694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79D-5295-4EE6-8152-B6EC5530E0E4}"/>
              </a:ext>
            </a:extLst>
          </p:cNvPr>
          <p:cNvSpPr>
            <a:spLocks noGrp="1"/>
          </p:cNvSpPr>
          <p:nvPr>
            <p:ph type="title"/>
          </p:nvPr>
        </p:nvSpPr>
        <p:spPr>
          <a:xfrm>
            <a:off x="0" y="99064"/>
            <a:ext cx="7704000" cy="1108200"/>
          </a:xfrm>
        </p:spPr>
        <p:txBody>
          <a:bodyPr/>
          <a:lstStyle/>
          <a:p>
            <a:pPr algn="l"/>
            <a:r>
              <a:rPr lang="en-US" dirty="0"/>
              <a:t>      </a:t>
            </a:r>
            <a:r>
              <a:rPr lang="en-US" b="1" dirty="0"/>
              <a:t>Pancreas</a:t>
            </a:r>
          </a:p>
        </p:txBody>
      </p:sp>
      <p:sp>
        <p:nvSpPr>
          <p:cNvPr id="3" name="Text Placeholder 2">
            <a:extLst>
              <a:ext uri="{FF2B5EF4-FFF2-40B4-BE49-F238E27FC236}">
                <a16:creationId xmlns:a16="http://schemas.microsoft.com/office/drawing/2014/main" id="{0684618B-B5F8-4C11-A9E5-66A25D7DE8D8}"/>
              </a:ext>
            </a:extLst>
          </p:cNvPr>
          <p:cNvSpPr>
            <a:spLocks noGrp="1"/>
          </p:cNvSpPr>
          <p:nvPr>
            <p:ph type="body" idx="1"/>
          </p:nvPr>
        </p:nvSpPr>
        <p:spPr>
          <a:xfrm>
            <a:off x="217080" y="653164"/>
            <a:ext cx="3269070" cy="4337935"/>
          </a:xfrm>
          <a:solidFill>
            <a:srgbClr val="D8D6D7"/>
          </a:solidFill>
        </p:spPr>
        <p:txBody>
          <a:bodyPr/>
          <a:lstStyle/>
          <a:p>
            <a:pPr marL="139700" indent="0">
              <a:buNone/>
            </a:pPr>
            <a:r>
              <a:rPr lang="en-US" dirty="0"/>
              <a:t> </a:t>
            </a:r>
          </a:p>
          <a:p>
            <a:pPr marL="285750" indent="-285750">
              <a:buFont typeface="Arial" panose="020B0604020202020204" pitchFamily="34" charset="0"/>
              <a:buChar char="•"/>
            </a:pPr>
            <a:r>
              <a:rPr lang="en-US" dirty="0">
                <a:solidFill>
                  <a:srgbClr val="374151"/>
                </a:solidFill>
                <a:latin typeface="Söhne"/>
              </a:rPr>
              <a:t>The pancreas is a multifunctional organ involved in both endocrine and exocrine activities. Its endocrine function regulates blood sugar levels through insulin and glucagon, while its exocrine function contributes to the digestive process through the release of pancreatic enzymes</a:t>
            </a:r>
          </a:p>
          <a:p>
            <a:pPr marL="285750" indent="-285750">
              <a:buFont typeface="Arial" panose="020B0604020202020204" pitchFamily="34" charset="0"/>
              <a:buChar char="•"/>
            </a:pPr>
            <a:r>
              <a:rPr lang="en-US" dirty="0">
                <a:solidFill>
                  <a:srgbClr val="374151"/>
                </a:solidFill>
                <a:latin typeface="Söhne"/>
              </a:rPr>
              <a:t>Dysfunction of the pancreas can lead to significant health issues, including diabetes and digestive disorders</a:t>
            </a:r>
          </a:p>
          <a:p>
            <a:pPr marL="0" indent="0">
              <a:buNone/>
            </a:pPr>
            <a:r>
              <a:rPr lang="en-US" dirty="0">
                <a:solidFill>
                  <a:srgbClr val="374151"/>
                </a:solidFill>
                <a:latin typeface="Söhne"/>
              </a:rPr>
              <a:t>   </a:t>
            </a:r>
            <a:endParaRPr lang="en-US" b="1" dirty="0"/>
          </a:p>
        </p:txBody>
      </p:sp>
      <p:pic>
        <p:nvPicPr>
          <p:cNvPr id="5" name="700_F_434931500_mwm7Kd0hsiVemKQc4kuCCOhVPnUQjBZL_ST">
            <a:hlinkClick r:id="" action="ppaction://media"/>
            <a:extLst>
              <a:ext uri="{FF2B5EF4-FFF2-40B4-BE49-F238E27FC236}">
                <a16:creationId xmlns:a16="http://schemas.microsoft.com/office/drawing/2014/main" id="{DDA2439C-3BD3-49A0-8E36-3A84E515C8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88035" y="260350"/>
            <a:ext cx="5273415" cy="4337935"/>
          </a:xfrm>
          <a:prstGeom prst="rect">
            <a:avLst/>
          </a:prstGeom>
        </p:spPr>
      </p:pic>
    </p:spTree>
    <p:extLst>
      <p:ext uri="{BB962C8B-B14F-4D97-AF65-F5344CB8AC3E}">
        <p14:creationId xmlns:p14="http://schemas.microsoft.com/office/powerpoint/2010/main" val="349025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79D-5295-4EE6-8152-B6EC5530E0E4}"/>
              </a:ext>
            </a:extLst>
          </p:cNvPr>
          <p:cNvSpPr>
            <a:spLocks noGrp="1"/>
          </p:cNvSpPr>
          <p:nvPr>
            <p:ph type="title"/>
          </p:nvPr>
        </p:nvSpPr>
        <p:spPr>
          <a:xfrm>
            <a:off x="0" y="99064"/>
            <a:ext cx="7704000" cy="1108200"/>
          </a:xfrm>
        </p:spPr>
        <p:txBody>
          <a:bodyPr/>
          <a:lstStyle/>
          <a:p>
            <a:pPr algn="l"/>
            <a:r>
              <a:rPr lang="en-US" dirty="0"/>
              <a:t>      </a:t>
            </a:r>
            <a:r>
              <a:rPr lang="en-US" b="1" dirty="0"/>
              <a:t>					GONADS</a:t>
            </a:r>
          </a:p>
        </p:txBody>
      </p:sp>
      <p:sp>
        <p:nvSpPr>
          <p:cNvPr id="3" name="Text Placeholder 2">
            <a:extLst>
              <a:ext uri="{FF2B5EF4-FFF2-40B4-BE49-F238E27FC236}">
                <a16:creationId xmlns:a16="http://schemas.microsoft.com/office/drawing/2014/main" id="{0684618B-B5F8-4C11-A9E5-66A25D7DE8D8}"/>
              </a:ext>
            </a:extLst>
          </p:cNvPr>
          <p:cNvSpPr>
            <a:spLocks noGrp="1"/>
          </p:cNvSpPr>
          <p:nvPr>
            <p:ph type="body" idx="1"/>
          </p:nvPr>
        </p:nvSpPr>
        <p:spPr>
          <a:xfrm>
            <a:off x="4404361" y="706501"/>
            <a:ext cx="4297680" cy="4337935"/>
          </a:xfrm>
          <a:solidFill>
            <a:srgbClr val="D8D6D7"/>
          </a:solidFill>
        </p:spPr>
        <p:txBody>
          <a:bodyPr/>
          <a:lstStyle/>
          <a:p>
            <a:pPr marL="139700" indent="0">
              <a:buNone/>
            </a:pPr>
            <a:r>
              <a:rPr lang="en-US" dirty="0"/>
              <a:t> </a:t>
            </a:r>
          </a:p>
          <a:p>
            <a:r>
              <a:rPr lang="en-US" dirty="0">
                <a:latin typeface="Söhne"/>
              </a:rPr>
              <a:t>"Gonads" is a term used to refer to the reproductive organs responsible for the production of gametes (sex cells) and the secretion of sex hormones. In humans, gonads are present in both males and females and play vital roles in the reproductive system.</a:t>
            </a:r>
          </a:p>
          <a:p>
            <a:r>
              <a:rPr lang="en-US" dirty="0"/>
              <a:t>Ovaries:</a:t>
            </a:r>
          </a:p>
          <a:p>
            <a:r>
              <a:rPr lang="en-US" dirty="0"/>
              <a:t>In females, the ovaries produce estrogen and progesterone, which regulate the female reproductive process and secondary sexual characteristics.</a:t>
            </a:r>
          </a:p>
          <a:p>
            <a:endParaRPr lang="en-US" dirty="0"/>
          </a:p>
          <a:p>
            <a:r>
              <a:rPr lang="en-US" dirty="0"/>
              <a:t>Testes: </a:t>
            </a:r>
          </a:p>
          <a:p>
            <a:r>
              <a:rPr lang="en-US" dirty="0"/>
              <a:t>In males, the testes produce testosterone, which controls male reproductive processes and secondary sexual characteristics</a:t>
            </a:r>
            <a:endParaRPr lang="en-US" b="1" dirty="0"/>
          </a:p>
        </p:txBody>
      </p:sp>
      <p:pic>
        <p:nvPicPr>
          <p:cNvPr id="6" name="Picture 5">
            <a:extLst>
              <a:ext uri="{FF2B5EF4-FFF2-40B4-BE49-F238E27FC236}">
                <a16:creationId xmlns:a16="http://schemas.microsoft.com/office/drawing/2014/main" id="{26EC84DB-BB0D-4857-97A2-0D7453C83388}"/>
              </a:ext>
            </a:extLst>
          </p:cNvPr>
          <p:cNvPicPr>
            <a:picLocks noChangeAspect="1"/>
          </p:cNvPicPr>
          <p:nvPr/>
        </p:nvPicPr>
        <p:blipFill rotWithShape="1">
          <a:blip r:embed="rId2"/>
          <a:srcRect l="18320" t="6994" r="18852" b="25027"/>
          <a:stretch/>
        </p:blipFill>
        <p:spPr>
          <a:xfrm>
            <a:off x="194873" y="552450"/>
            <a:ext cx="4377127" cy="4491986"/>
          </a:xfrm>
          <a:prstGeom prst="rect">
            <a:avLst/>
          </a:prstGeom>
        </p:spPr>
      </p:pic>
    </p:spTree>
    <p:extLst>
      <p:ext uri="{BB962C8B-B14F-4D97-AF65-F5344CB8AC3E}">
        <p14:creationId xmlns:p14="http://schemas.microsoft.com/office/powerpoint/2010/main" val="1655811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CDFC-DA43-45F6-A8B6-F70386FB7761}"/>
              </a:ext>
            </a:extLst>
          </p:cNvPr>
          <p:cNvSpPr>
            <a:spLocks noGrp="1"/>
          </p:cNvSpPr>
          <p:nvPr>
            <p:ph type="title"/>
          </p:nvPr>
        </p:nvSpPr>
        <p:spPr/>
        <p:txBody>
          <a:bodyPr/>
          <a:lstStyle/>
          <a:p>
            <a:r>
              <a:rPr lang="en-US" b="1" dirty="0"/>
              <a:t>Interactions with the Nervous System</a:t>
            </a:r>
          </a:p>
        </p:txBody>
      </p:sp>
      <p:sp>
        <p:nvSpPr>
          <p:cNvPr id="3" name="Text Placeholder 2">
            <a:extLst>
              <a:ext uri="{FF2B5EF4-FFF2-40B4-BE49-F238E27FC236}">
                <a16:creationId xmlns:a16="http://schemas.microsoft.com/office/drawing/2014/main" id="{FD2C6901-D7D6-4BA1-95E1-0A158A695075}"/>
              </a:ext>
            </a:extLst>
          </p:cNvPr>
          <p:cNvSpPr>
            <a:spLocks noGrp="1"/>
          </p:cNvSpPr>
          <p:nvPr>
            <p:ph type="body" idx="1"/>
          </p:nvPr>
        </p:nvSpPr>
        <p:spPr>
          <a:xfrm>
            <a:off x="720000" y="1394460"/>
            <a:ext cx="2777580" cy="3162365"/>
          </a:xfrm>
        </p:spPr>
        <p:txBody>
          <a:bodyPr/>
          <a:lstStyle/>
          <a:p>
            <a:pPr marL="139700" indent="0">
              <a:buNone/>
            </a:pPr>
            <a:r>
              <a:rPr lang="en-US" dirty="0">
                <a:latin typeface="__Source_Sans_3_Fallback_4cbbeb"/>
              </a:rPr>
              <a:t>The endocrine system works closely with the nervous system to regulate and coordinate bodily functions. While the nervous system uses electrical impulses and neurotransmitters for rapid, short-term communication, the endocrine system employs hormones for slower, long-term communication</a:t>
            </a:r>
            <a:endParaRPr lang="en-US" dirty="0"/>
          </a:p>
        </p:txBody>
      </p:sp>
      <p:pic>
        <p:nvPicPr>
          <p:cNvPr id="5" name="Graphic 4" descr="Brain">
            <a:extLst>
              <a:ext uri="{FF2B5EF4-FFF2-40B4-BE49-F238E27FC236}">
                <a16:creationId xmlns:a16="http://schemas.microsoft.com/office/drawing/2014/main" id="{6277F7A5-2E09-4A76-8322-AFEE51A54C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70120" y="1394460"/>
            <a:ext cx="3169920" cy="2712720"/>
          </a:xfrm>
          <a:prstGeom prst="rect">
            <a:avLst/>
          </a:prstGeom>
        </p:spPr>
      </p:pic>
    </p:spTree>
    <p:extLst>
      <p:ext uri="{BB962C8B-B14F-4D97-AF65-F5344CB8AC3E}">
        <p14:creationId xmlns:p14="http://schemas.microsoft.com/office/powerpoint/2010/main" val="2583406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CDFC-DA43-45F6-A8B6-F70386FB7761}"/>
              </a:ext>
            </a:extLst>
          </p:cNvPr>
          <p:cNvSpPr>
            <a:spLocks noGrp="1"/>
          </p:cNvSpPr>
          <p:nvPr>
            <p:ph type="title"/>
          </p:nvPr>
        </p:nvSpPr>
        <p:spPr/>
        <p:txBody>
          <a:bodyPr/>
          <a:lstStyle/>
          <a:p>
            <a:r>
              <a:rPr lang="en-US" b="1" dirty="0"/>
              <a:t>Function of Endocrine System</a:t>
            </a:r>
          </a:p>
        </p:txBody>
      </p:sp>
      <p:sp>
        <p:nvSpPr>
          <p:cNvPr id="3" name="Text Placeholder 2">
            <a:extLst>
              <a:ext uri="{FF2B5EF4-FFF2-40B4-BE49-F238E27FC236}">
                <a16:creationId xmlns:a16="http://schemas.microsoft.com/office/drawing/2014/main" id="{FD2C6901-D7D6-4BA1-95E1-0A158A695075}"/>
              </a:ext>
            </a:extLst>
          </p:cNvPr>
          <p:cNvSpPr>
            <a:spLocks noGrp="1"/>
          </p:cNvSpPr>
          <p:nvPr>
            <p:ph type="body" idx="1"/>
          </p:nvPr>
        </p:nvSpPr>
        <p:spPr>
          <a:xfrm>
            <a:off x="720000" y="1394460"/>
            <a:ext cx="4088220" cy="3162365"/>
          </a:xfrm>
        </p:spPr>
        <p:txBody>
          <a:bodyPr/>
          <a:lstStyle/>
          <a:p>
            <a:pPr>
              <a:buFont typeface="Wingdings" panose="05000000000000000000" pitchFamily="2" charset="2"/>
              <a:buChar char="q"/>
            </a:pPr>
            <a:r>
              <a:rPr lang="en-US" dirty="0">
                <a:solidFill>
                  <a:schemeClr val="tx1">
                    <a:lumMod val="50000"/>
                  </a:schemeClr>
                </a:solidFill>
                <a:latin typeface="__Source_Sans_3_Fallback_4cbbeb"/>
              </a:rPr>
              <a:t>The endocrine system is involved in numerous physiological processes, including:</a:t>
            </a:r>
          </a:p>
          <a:p>
            <a:pPr>
              <a:buFont typeface="Wingdings" panose="05000000000000000000" pitchFamily="2" charset="2"/>
              <a:buChar char="q"/>
            </a:pPr>
            <a:r>
              <a:rPr lang="en-US" b="1" dirty="0">
                <a:solidFill>
                  <a:schemeClr val="tx1">
                    <a:lumMod val="50000"/>
                  </a:schemeClr>
                </a:solidFill>
                <a:latin typeface="__Source_Sans_3_Fallback_4cbbeb"/>
              </a:rPr>
              <a:t>Regulation of metabolism </a:t>
            </a:r>
            <a:r>
              <a:rPr lang="en-US" dirty="0">
                <a:solidFill>
                  <a:schemeClr val="tx1">
                    <a:lumMod val="50000"/>
                  </a:schemeClr>
                </a:solidFill>
                <a:latin typeface="__Source_Sans_3_Fallback_4cbbeb"/>
              </a:rPr>
              <a:t>(e.g., insulin and glucagon in the pancreas)</a:t>
            </a:r>
          </a:p>
          <a:p>
            <a:pPr>
              <a:buFont typeface="Wingdings" panose="05000000000000000000" pitchFamily="2" charset="2"/>
              <a:buChar char="q"/>
            </a:pPr>
            <a:r>
              <a:rPr lang="en-US" b="1" dirty="0">
                <a:solidFill>
                  <a:schemeClr val="tx1">
                    <a:lumMod val="50000"/>
                  </a:schemeClr>
                </a:solidFill>
                <a:latin typeface="__Source_Sans_3_Fallback_4cbbeb"/>
              </a:rPr>
              <a:t>Control of growth and development </a:t>
            </a:r>
            <a:r>
              <a:rPr lang="en-US" dirty="0">
                <a:solidFill>
                  <a:schemeClr val="tx1">
                    <a:lumMod val="50000"/>
                  </a:schemeClr>
                </a:solidFill>
                <a:latin typeface="__Source_Sans_3_Fallback_4cbbeb"/>
              </a:rPr>
              <a:t>(e.g., growth hormone from the pituitary gland)</a:t>
            </a:r>
          </a:p>
          <a:p>
            <a:pPr>
              <a:buFont typeface="Wingdings" panose="05000000000000000000" pitchFamily="2" charset="2"/>
              <a:buChar char="q"/>
            </a:pPr>
            <a:r>
              <a:rPr lang="en-US" b="1" dirty="0">
                <a:solidFill>
                  <a:schemeClr val="tx1">
                    <a:lumMod val="50000"/>
                  </a:schemeClr>
                </a:solidFill>
                <a:latin typeface="__Source_Sans_3_Fallback_4cbbeb"/>
              </a:rPr>
              <a:t>Regulation of the sleep-wake cycle </a:t>
            </a:r>
            <a:r>
              <a:rPr lang="en-US" dirty="0">
                <a:solidFill>
                  <a:schemeClr val="tx1">
                    <a:lumMod val="50000"/>
                  </a:schemeClr>
                </a:solidFill>
                <a:latin typeface="__Source_Sans_3_Fallback_4cbbeb"/>
              </a:rPr>
              <a:t>(e.g., melatonin from the pineal gland)</a:t>
            </a:r>
          </a:p>
          <a:p>
            <a:pPr>
              <a:buFont typeface="Wingdings" panose="05000000000000000000" pitchFamily="2" charset="2"/>
              <a:buChar char="q"/>
            </a:pPr>
            <a:r>
              <a:rPr lang="en-US" b="1" dirty="0">
                <a:solidFill>
                  <a:schemeClr val="tx1">
                    <a:lumMod val="50000"/>
                  </a:schemeClr>
                </a:solidFill>
                <a:latin typeface="__Source_Sans_3_Fallback_4cbbeb"/>
              </a:rPr>
              <a:t>Maintenance of electrolyte balance </a:t>
            </a:r>
            <a:r>
              <a:rPr lang="en-US" dirty="0">
                <a:solidFill>
                  <a:schemeClr val="tx1">
                    <a:lumMod val="50000"/>
                  </a:schemeClr>
                </a:solidFill>
                <a:latin typeface="__Source_Sans_3_Fallback_4cbbeb"/>
              </a:rPr>
              <a:t>(e.g., aldosterone from the adrenal glands)</a:t>
            </a:r>
          </a:p>
          <a:p>
            <a:pPr>
              <a:buFont typeface="Wingdings" panose="05000000000000000000" pitchFamily="2" charset="2"/>
              <a:buChar char="q"/>
            </a:pPr>
            <a:r>
              <a:rPr lang="en-US" b="1" dirty="0">
                <a:solidFill>
                  <a:schemeClr val="tx1">
                    <a:lumMod val="50000"/>
                  </a:schemeClr>
                </a:solidFill>
                <a:latin typeface="__Source_Sans_3_Fallback_4cbbeb"/>
              </a:rPr>
              <a:t>Control of reproductive functions </a:t>
            </a:r>
            <a:r>
              <a:rPr lang="en-US" dirty="0">
                <a:solidFill>
                  <a:schemeClr val="tx1">
                    <a:lumMod val="50000"/>
                  </a:schemeClr>
                </a:solidFill>
                <a:latin typeface="__Source_Sans_3_Fallback_4cbbeb"/>
              </a:rPr>
              <a:t>(e. g., estrogen and testosterone)</a:t>
            </a:r>
          </a:p>
        </p:txBody>
      </p:sp>
      <p:pic>
        <p:nvPicPr>
          <p:cNvPr id="6" name="Picture 5">
            <a:extLst>
              <a:ext uri="{FF2B5EF4-FFF2-40B4-BE49-F238E27FC236}">
                <a16:creationId xmlns:a16="http://schemas.microsoft.com/office/drawing/2014/main" id="{2C2EB9BF-2248-407B-87A4-0AA051FD1FAD}"/>
              </a:ext>
            </a:extLst>
          </p:cNvPr>
          <p:cNvPicPr>
            <a:picLocks noChangeAspect="1"/>
          </p:cNvPicPr>
          <p:nvPr/>
        </p:nvPicPr>
        <p:blipFill>
          <a:blip r:embed="rId2"/>
          <a:stretch>
            <a:fillRect/>
          </a:stretch>
        </p:blipFill>
        <p:spPr>
          <a:xfrm>
            <a:off x="5388427" y="1148862"/>
            <a:ext cx="3228975" cy="3738562"/>
          </a:xfrm>
          <a:prstGeom prst="rect">
            <a:avLst/>
          </a:prstGeom>
        </p:spPr>
      </p:pic>
    </p:spTree>
    <p:extLst>
      <p:ext uri="{BB962C8B-B14F-4D97-AF65-F5344CB8AC3E}">
        <p14:creationId xmlns:p14="http://schemas.microsoft.com/office/powerpoint/2010/main" val="1336973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30"/>
          <p:cNvSpPr txBox="1">
            <a:spLocks noGrp="1"/>
          </p:cNvSpPr>
          <p:nvPr>
            <p:ph type="title"/>
          </p:nvPr>
        </p:nvSpPr>
        <p:spPr>
          <a:xfrm>
            <a:off x="662450" y="25019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Disorders </a:t>
            </a:r>
            <a:r>
              <a:rPr lang="en-US" dirty="0"/>
              <a:t>of Endocrine System</a:t>
            </a:r>
            <a:endParaRPr dirty="0"/>
          </a:p>
        </p:txBody>
      </p:sp>
      <p:sp>
        <p:nvSpPr>
          <p:cNvPr id="1021" name="Google Shape;1021;p30"/>
          <p:cNvSpPr txBox="1"/>
          <p:nvPr/>
        </p:nvSpPr>
        <p:spPr>
          <a:xfrm>
            <a:off x="5366658" y="1623036"/>
            <a:ext cx="3858802" cy="468956"/>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dirty="0">
                <a:solidFill>
                  <a:schemeClr val="lt1"/>
                </a:solidFill>
                <a:latin typeface="Red Hat Text"/>
                <a:ea typeface="Red Hat Text"/>
                <a:cs typeface="Red Hat Text"/>
                <a:sym typeface="Red Hat Text"/>
              </a:rPr>
              <a:t>Cushing’s Syndrome (</a:t>
            </a:r>
            <a:r>
              <a:rPr lang="en-US" sz="2500" dirty="0">
                <a:solidFill>
                  <a:schemeClr val="lt1"/>
                </a:solidFill>
                <a:latin typeface="Red Hat Text"/>
                <a:ea typeface="Red Hat Text"/>
                <a:cs typeface="Red Hat Text"/>
                <a:sym typeface="Red Hat Text"/>
              </a:rPr>
              <a:t>E24.9)</a:t>
            </a:r>
            <a:endParaRPr sz="2500" dirty="0">
              <a:solidFill>
                <a:schemeClr val="lt1"/>
              </a:solidFill>
              <a:latin typeface="Red Hat Text"/>
              <a:ea typeface="Red Hat Text"/>
              <a:cs typeface="Red Hat Text"/>
              <a:sym typeface="Red Hat Text"/>
            </a:endParaRPr>
          </a:p>
        </p:txBody>
      </p:sp>
      <p:sp>
        <p:nvSpPr>
          <p:cNvPr id="1024" name="Google Shape;1024;p30"/>
          <p:cNvSpPr txBox="1"/>
          <p:nvPr/>
        </p:nvSpPr>
        <p:spPr>
          <a:xfrm>
            <a:off x="6531429" y="3777344"/>
            <a:ext cx="2242457" cy="468086"/>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2500" dirty="0">
                <a:solidFill>
                  <a:schemeClr val="lt1"/>
                </a:solidFill>
                <a:latin typeface="Red Hat Text"/>
                <a:ea typeface="Red Hat Text"/>
                <a:cs typeface="Red Hat Text"/>
                <a:sym typeface="Red Hat Text"/>
              </a:rPr>
              <a:t>Hypogonadism</a:t>
            </a:r>
            <a:endParaRPr sz="2500" dirty="0">
              <a:solidFill>
                <a:schemeClr val="lt1"/>
              </a:solidFill>
              <a:latin typeface="Red Hat Text"/>
              <a:ea typeface="Red Hat Text"/>
              <a:cs typeface="Red Hat Text"/>
              <a:sym typeface="Red Hat Text"/>
            </a:endParaRPr>
          </a:p>
        </p:txBody>
      </p:sp>
      <p:grpSp>
        <p:nvGrpSpPr>
          <p:cNvPr id="1026" name="Google Shape;1026;p30"/>
          <p:cNvGrpSpPr/>
          <p:nvPr/>
        </p:nvGrpSpPr>
        <p:grpSpPr>
          <a:xfrm>
            <a:off x="892630" y="1597973"/>
            <a:ext cx="2656114" cy="1060756"/>
            <a:chOff x="1220681" y="1285006"/>
            <a:chExt cx="2492400" cy="1060756"/>
          </a:xfrm>
        </p:grpSpPr>
        <p:sp>
          <p:nvSpPr>
            <p:cNvPr id="1027" name="Google Shape;1027;p30"/>
            <p:cNvSpPr txBox="1"/>
            <p:nvPr/>
          </p:nvSpPr>
          <p:spPr>
            <a:xfrm>
              <a:off x="1220681" y="1285006"/>
              <a:ext cx="2492400" cy="45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dirty="0">
                  <a:solidFill>
                    <a:schemeClr val="lt1"/>
                  </a:solidFill>
                  <a:latin typeface="Red Hat Text"/>
                  <a:ea typeface="Red Hat Text"/>
                  <a:cs typeface="Red Hat Text"/>
                  <a:sym typeface="Red Hat Text"/>
                </a:rPr>
                <a:t>Diabetes Mellitus</a:t>
              </a:r>
              <a:endParaRPr sz="2500" dirty="0">
                <a:solidFill>
                  <a:schemeClr val="lt1"/>
                </a:solidFill>
                <a:latin typeface="Red Hat Text"/>
                <a:ea typeface="Red Hat Text"/>
                <a:cs typeface="Red Hat Text"/>
                <a:sym typeface="Red Hat Text"/>
              </a:endParaRPr>
            </a:p>
          </p:txBody>
        </p:sp>
        <p:sp>
          <p:nvSpPr>
            <p:cNvPr id="1028" name="Google Shape;1028;p30"/>
            <p:cNvSpPr txBox="1"/>
            <p:nvPr/>
          </p:nvSpPr>
          <p:spPr>
            <a:xfrm>
              <a:off x="1366772" y="1575662"/>
              <a:ext cx="2182200" cy="7701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solidFill>
                    <a:schemeClr val="dk1"/>
                  </a:solidFill>
                  <a:latin typeface="Catamaran"/>
                  <a:ea typeface="Catamaran"/>
                  <a:cs typeface="Catamaran"/>
                  <a:sym typeface="Catamaran"/>
                </a:rPr>
                <a:t>TYPE 1(E10)</a:t>
              </a:r>
            </a:p>
            <a:p>
              <a:pPr marL="285750" lvl="0" indent="-285750" algn="l" rtl="0">
                <a:spcBef>
                  <a:spcPts val="0"/>
                </a:spcBef>
                <a:spcAft>
                  <a:spcPts val="0"/>
                </a:spcAft>
                <a:buFont typeface="Arial" panose="020B0604020202020204" pitchFamily="34" charset="0"/>
                <a:buChar char="•"/>
              </a:pPr>
              <a:r>
                <a:rPr lang="en-US" dirty="0">
                  <a:solidFill>
                    <a:schemeClr val="dk1"/>
                  </a:solidFill>
                  <a:latin typeface="Catamaran"/>
                  <a:ea typeface="Catamaran"/>
                  <a:cs typeface="Catamaran"/>
                  <a:sym typeface="Catamaran"/>
                </a:rPr>
                <a:t>TYPE 2(E11)</a:t>
              </a:r>
              <a:endParaRPr dirty="0">
                <a:solidFill>
                  <a:schemeClr val="dk1"/>
                </a:solidFill>
                <a:latin typeface="Catamaran"/>
                <a:ea typeface="Catamaran"/>
                <a:cs typeface="Catamaran"/>
                <a:sym typeface="Catamaran"/>
              </a:endParaRPr>
            </a:p>
          </p:txBody>
        </p:sp>
      </p:grpSp>
      <p:sp>
        <p:nvSpPr>
          <p:cNvPr id="1030" name="Google Shape;1030;p30"/>
          <p:cNvSpPr txBox="1"/>
          <p:nvPr/>
        </p:nvSpPr>
        <p:spPr>
          <a:xfrm>
            <a:off x="5998028" y="2722764"/>
            <a:ext cx="2536371" cy="452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2500" dirty="0">
                <a:solidFill>
                  <a:schemeClr val="lt1"/>
                </a:solidFill>
                <a:latin typeface="Red Hat Text"/>
                <a:ea typeface="Red Hat Text"/>
                <a:cs typeface="Red Hat Text"/>
                <a:sym typeface="Red Hat Text"/>
              </a:rPr>
              <a:t>Addison’s Disease</a:t>
            </a:r>
            <a:endParaRPr sz="2500" dirty="0">
              <a:solidFill>
                <a:schemeClr val="lt1"/>
              </a:solidFill>
              <a:latin typeface="Red Hat Text"/>
              <a:ea typeface="Red Hat Text"/>
              <a:cs typeface="Red Hat Text"/>
              <a:sym typeface="Red Hat Text"/>
            </a:endParaRPr>
          </a:p>
        </p:txBody>
      </p:sp>
      <p:grpSp>
        <p:nvGrpSpPr>
          <p:cNvPr id="1032" name="Google Shape;1032;p30"/>
          <p:cNvGrpSpPr/>
          <p:nvPr/>
        </p:nvGrpSpPr>
        <p:grpSpPr>
          <a:xfrm>
            <a:off x="718458" y="2679284"/>
            <a:ext cx="2612572" cy="770100"/>
            <a:chOff x="1220681" y="2686653"/>
            <a:chExt cx="2638461" cy="770100"/>
          </a:xfrm>
        </p:grpSpPr>
        <p:sp>
          <p:nvSpPr>
            <p:cNvPr id="1033" name="Google Shape;1033;p30"/>
            <p:cNvSpPr txBox="1"/>
            <p:nvPr/>
          </p:nvSpPr>
          <p:spPr>
            <a:xfrm>
              <a:off x="1220681" y="2719012"/>
              <a:ext cx="2638461" cy="45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dirty="0">
                  <a:solidFill>
                    <a:schemeClr val="lt1"/>
                  </a:solidFill>
                  <a:latin typeface="Red Hat Text"/>
                  <a:ea typeface="Red Hat Text"/>
                  <a:cs typeface="Red Hat Text"/>
                  <a:sym typeface="Red Hat Text"/>
                </a:rPr>
                <a:t>Hyperthyroidism</a:t>
              </a:r>
              <a:endParaRPr sz="2500" dirty="0">
                <a:solidFill>
                  <a:schemeClr val="lt1"/>
                </a:solidFill>
                <a:latin typeface="Red Hat Text"/>
                <a:ea typeface="Red Hat Text"/>
                <a:cs typeface="Red Hat Text"/>
                <a:sym typeface="Red Hat Text"/>
              </a:endParaRPr>
            </a:p>
          </p:txBody>
        </p:sp>
        <p:sp>
          <p:nvSpPr>
            <p:cNvPr id="1034" name="Google Shape;1034;p30"/>
            <p:cNvSpPr txBox="1"/>
            <p:nvPr/>
          </p:nvSpPr>
          <p:spPr>
            <a:xfrm>
              <a:off x="1366772" y="2686653"/>
              <a:ext cx="2182200" cy="7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Catamaran"/>
                <a:ea typeface="Catamaran"/>
                <a:cs typeface="Catamaran"/>
                <a:sym typeface="Catamaran"/>
              </a:endParaRPr>
            </a:p>
          </p:txBody>
        </p:sp>
      </p:grpSp>
      <p:grpSp>
        <p:nvGrpSpPr>
          <p:cNvPr id="1035" name="Google Shape;1035;p30"/>
          <p:cNvGrpSpPr/>
          <p:nvPr/>
        </p:nvGrpSpPr>
        <p:grpSpPr>
          <a:xfrm>
            <a:off x="1001486" y="3835111"/>
            <a:ext cx="2209800" cy="1009598"/>
            <a:chOff x="1366772" y="3549152"/>
            <a:chExt cx="2182200" cy="1009598"/>
          </a:xfrm>
        </p:grpSpPr>
        <p:sp>
          <p:nvSpPr>
            <p:cNvPr id="1036" name="Google Shape;1036;p30"/>
            <p:cNvSpPr txBox="1"/>
            <p:nvPr/>
          </p:nvSpPr>
          <p:spPr>
            <a:xfrm>
              <a:off x="1366772" y="3549152"/>
              <a:ext cx="2182200" cy="446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500" dirty="0">
                  <a:solidFill>
                    <a:schemeClr val="lt1"/>
                  </a:solidFill>
                  <a:latin typeface="Red Hat Text"/>
                  <a:ea typeface="Red Hat Text"/>
                  <a:cs typeface="Red Hat Text"/>
                  <a:sym typeface="Red Hat Text"/>
                </a:rPr>
                <a:t>PCOS(E28.2)</a:t>
              </a:r>
              <a:endParaRPr sz="2500" dirty="0">
                <a:solidFill>
                  <a:schemeClr val="lt1"/>
                </a:solidFill>
                <a:latin typeface="Red Hat Text"/>
                <a:ea typeface="Red Hat Text"/>
                <a:cs typeface="Red Hat Text"/>
                <a:sym typeface="Red Hat Text"/>
              </a:endParaRPr>
            </a:p>
          </p:txBody>
        </p:sp>
        <p:sp>
          <p:nvSpPr>
            <p:cNvPr id="1037" name="Google Shape;1037;p30"/>
            <p:cNvSpPr txBox="1"/>
            <p:nvPr/>
          </p:nvSpPr>
          <p:spPr>
            <a:xfrm>
              <a:off x="1366772" y="3788651"/>
              <a:ext cx="2182200" cy="7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Catamaran"/>
                <a:ea typeface="Catamaran"/>
                <a:cs typeface="Catamaran"/>
                <a:sym typeface="Catamaran"/>
              </a:endParaRPr>
            </a:p>
          </p:txBody>
        </p:sp>
      </p:grpSp>
      <p:sp>
        <p:nvSpPr>
          <p:cNvPr id="1038" name="Google Shape;1038;p30"/>
          <p:cNvSpPr/>
          <p:nvPr/>
        </p:nvSpPr>
        <p:spPr>
          <a:xfrm>
            <a:off x="3703140" y="1551448"/>
            <a:ext cx="620400" cy="6204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ed Hat Text"/>
                <a:ea typeface="Red Hat Text"/>
                <a:cs typeface="Red Hat Text"/>
                <a:sym typeface="Red Hat Text"/>
              </a:rPr>
              <a:t>1</a:t>
            </a:r>
            <a:endParaRPr sz="3000">
              <a:solidFill>
                <a:schemeClr val="lt1"/>
              </a:solidFill>
              <a:latin typeface="Red Hat Text"/>
              <a:ea typeface="Red Hat Text"/>
              <a:cs typeface="Red Hat Text"/>
              <a:sym typeface="Red Hat Text"/>
            </a:endParaRPr>
          </a:p>
        </p:txBody>
      </p:sp>
      <p:sp>
        <p:nvSpPr>
          <p:cNvPr id="1039" name="Google Shape;1039;p30"/>
          <p:cNvSpPr/>
          <p:nvPr/>
        </p:nvSpPr>
        <p:spPr>
          <a:xfrm>
            <a:off x="3703791" y="2633962"/>
            <a:ext cx="618900" cy="618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ed Hat Text"/>
                <a:ea typeface="Red Hat Text"/>
                <a:cs typeface="Red Hat Text"/>
                <a:sym typeface="Red Hat Text"/>
              </a:rPr>
              <a:t>3</a:t>
            </a:r>
            <a:endParaRPr sz="3000">
              <a:solidFill>
                <a:schemeClr val="lt1"/>
              </a:solidFill>
              <a:latin typeface="Red Hat Text"/>
              <a:ea typeface="Red Hat Text"/>
              <a:cs typeface="Red Hat Text"/>
              <a:sym typeface="Red Hat Text"/>
            </a:endParaRPr>
          </a:p>
        </p:txBody>
      </p:sp>
      <p:sp>
        <p:nvSpPr>
          <p:cNvPr id="1040" name="Google Shape;1040;p30"/>
          <p:cNvSpPr/>
          <p:nvPr/>
        </p:nvSpPr>
        <p:spPr>
          <a:xfrm>
            <a:off x="4821960" y="1552099"/>
            <a:ext cx="618900" cy="618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ed Hat Text"/>
                <a:ea typeface="Red Hat Text"/>
                <a:cs typeface="Red Hat Text"/>
                <a:sym typeface="Red Hat Text"/>
              </a:rPr>
              <a:t>2</a:t>
            </a:r>
            <a:endParaRPr sz="3000">
              <a:solidFill>
                <a:schemeClr val="lt1"/>
              </a:solidFill>
              <a:latin typeface="Red Hat Text"/>
              <a:ea typeface="Red Hat Text"/>
              <a:cs typeface="Red Hat Text"/>
              <a:sym typeface="Red Hat Text"/>
            </a:endParaRPr>
          </a:p>
        </p:txBody>
      </p:sp>
      <p:sp>
        <p:nvSpPr>
          <p:cNvPr id="1041" name="Google Shape;1041;p30"/>
          <p:cNvSpPr/>
          <p:nvPr/>
        </p:nvSpPr>
        <p:spPr>
          <a:xfrm>
            <a:off x="4821960" y="2633538"/>
            <a:ext cx="618900" cy="618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ed Hat Text"/>
                <a:ea typeface="Red Hat Text"/>
                <a:cs typeface="Red Hat Text"/>
                <a:sym typeface="Red Hat Text"/>
              </a:rPr>
              <a:t>4</a:t>
            </a:r>
            <a:endParaRPr sz="3000">
              <a:solidFill>
                <a:schemeClr val="lt1"/>
              </a:solidFill>
              <a:latin typeface="Red Hat Text"/>
              <a:ea typeface="Red Hat Text"/>
              <a:cs typeface="Red Hat Text"/>
              <a:sym typeface="Red Hat Text"/>
            </a:endParaRPr>
          </a:p>
        </p:txBody>
      </p:sp>
      <p:sp>
        <p:nvSpPr>
          <p:cNvPr id="1042" name="Google Shape;1042;p30"/>
          <p:cNvSpPr/>
          <p:nvPr/>
        </p:nvSpPr>
        <p:spPr>
          <a:xfrm>
            <a:off x="4821960" y="3714976"/>
            <a:ext cx="618900" cy="618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ed Hat Text"/>
                <a:ea typeface="Red Hat Text"/>
                <a:cs typeface="Red Hat Text"/>
                <a:sym typeface="Red Hat Text"/>
              </a:rPr>
              <a:t>6</a:t>
            </a:r>
            <a:endParaRPr sz="3000">
              <a:solidFill>
                <a:schemeClr val="lt1"/>
              </a:solidFill>
              <a:latin typeface="Red Hat Text"/>
              <a:ea typeface="Red Hat Text"/>
              <a:cs typeface="Red Hat Text"/>
              <a:sym typeface="Red Hat Text"/>
            </a:endParaRPr>
          </a:p>
        </p:txBody>
      </p:sp>
      <p:sp>
        <p:nvSpPr>
          <p:cNvPr id="1043" name="Google Shape;1043;p30"/>
          <p:cNvSpPr/>
          <p:nvPr/>
        </p:nvSpPr>
        <p:spPr>
          <a:xfrm>
            <a:off x="3703791" y="3714976"/>
            <a:ext cx="618900" cy="618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ed Hat Text"/>
                <a:ea typeface="Red Hat Text"/>
                <a:cs typeface="Red Hat Text"/>
                <a:sym typeface="Red Hat Text"/>
              </a:rPr>
              <a:t>5</a:t>
            </a:r>
            <a:endParaRPr sz="3000">
              <a:solidFill>
                <a:schemeClr val="lt1"/>
              </a:solidFill>
              <a:latin typeface="Red Hat Text"/>
              <a:ea typeface="Red Hat Text"/>
              <a:cs typeface="Red Hat Text"/>
              <a:sym typeface="Red Hat Text"/>
            </a:endParaRPr>
          </a:p>
        </p:txBody>
      </p:sp>
      <p:cxnSp>
        <p:nvCxnSpPr>
          <p:cNvPr id="1044" name="Google Shape;1044;p30"/>
          <p:cNvCxnSpPr>
            <a:stCxn id="1038" idx="0"/>
            <a:endCxn id="1040" idx="0"/>
          </p:cNvCxnSpPr>
          <p:nvPr/>
        </p:nvCxnSpPr>
        <p:spPr>
          <a:xfrm rot="-5400000" flipH="1">
            <a:off x="4572090" y="992698"/>
            <a:ext cx="600" cy="1118100"/>
          </a:xfrm>
          <a:prstGeom prst="curvedConnector3">
            <a:avLst>
              <a:gd name="adj1" fmla="val -39687500"/>
            </a:avLst>
          </a:prstGeom>
          <a:noFill/>
          <a:ln w="19050" cap="flat" cmpd="sng">
            <a:solidFill>
              <a:schemeClr val="lt2"/>
            </a:solidFill>
            <a:prstDash val="solid"/>
            <a:round/>
            <a:headEnd type="none" w="med" len="med"/>
            <a:tailEnd type="none" w="med" len="med"/>
          </a:ln>
        </p:spPr>
      </p:cxnSp>
      <p:cxnSp>
        <p:nvCxnSpPr>
          <p:cNvPr id="1045" name="Google Shape;1045;p30"/>
          <p:cNvCxnSpPr>
            <a:stCxn id="1040" idx="4"/>
            <a:endCxn id="1039" idx="0"/>
          </p:cNvCxnSpPr>
          <p:nvPr/>
        </p:nvCxnSpPr>
        <p:spPr>
          <a:xfrm rot="5400000">
            <a:off x="4340910" y="1843399"/>
            <a:ext cx="462900" cy="1118100"/>
          </a:xfrm>
          <a:prstGeom prst="curvedConnector3">
            <a:avLst>
              <a:gd name="adj1" fmla="val 50007"/>
            </a:avLst>
          </a:prstGeom>
          <a:noFill/>
          <a:ln w="19050" cap="flat" cmpd="sng">
            <a:solidFill>
              <a:schemeClr val="lt2"/>
            </a:solidFill>
            <a:prstDash val="solid"/>
            <a:round/>
            <a:headEnd type="none" w="med" len="med"/>
            <a:tailEnd type="none" w="med" len="med"/>
          </a:ln>
        </p:spPr>
      </p:cxnSp>
      <p:cxnSp>
        <p:nvCxnSpPr>
          <p:cNvPr id="1046" name="Google Shape;1046;p30"/>
          <p:cNvCxnSpPr>
            <a:stCxn id="1039" idx="6"/>
            <a:endCxn id="1041" idx="2"/>
          </p:cNvCxnSpPr>
          <p:nvPr/>
        </p:nvCxnSpPr>
        <p:spPr>
          <a:xfrm>
            <a:off x="4322691" y="2943412"/>
            <a:ext cx="499200" cy="600"/>
          </a:xfrm>
          <a:prstGeom prst="curvedConnector3">
            <a:avLst>
              <a:gd name="adj1" fmla="val 50007"/>
            </a:avLst>
          </a:prstGeom>
          <a:noFill/>
          <a:ln w="19050" cap="flat" cmpd="sng">
            <a:solidFill>
              <a:schemeClr val="lt2"/>
            </a:solidFill>
            <a:prstDash val="solid"/>
            <a:round/>
            <a:headEnd type="none" w="med" len="med"/>
            <a:tailEnd type="none" w="med" len="med"/>
          </a:ln>
        </p:spPr>
      </p:cxnSp>
      <p:cxnSp>
        <p:nvCxnSpPr>
          <p:cNvPr id="1047" name="Google Shape;1047;p30"/>
          <p:cNvCxnSpPr>
            <a:stCxn id="1041" idx="4"/>
            <a:endCxn id="1043" idx="0"/>
          </p:cNvCxnSpPr>
          <p:nvPr/>
        </p:nvCxnSpPr>
        <p:spPr>
          <a:xfrm rot="5400000">
            <a:off x="4341060" y="2924688"/>
            <a:ext cx="462600" cy="1118100"/>
          </a:xfrm>
          <a:prstGeom prst="curvedConnector3">
            <a:avLst>
              <a:gd name="adj1" fmla="val 49993"/>
            </a:avLst>
          </a:prstGeom>
          <a:noFill/>
          <a:ln w="19050" cap="flat" cmpd="sng">
            <a:solidFill>
              <a:schemeClr val="lt2"/>
            </a:solidFill>
            <a:prstDash val="solid"/>
            <a:round/>
            <a:headEnd type="none" w="med" len="med"/>
            <a:tailEnd type="none" w="med" len="med"/>
          </a:ln>
        </p:spPr>
      </p:cxnSp>
      <p:cxnSp>
        <p:nvCxnSpPr>
          <p:cNvPr id="1048" name="Google Shape;1048;p30"/>
          <p:cNvCxnSpPr>
            <a:stCxn id="1043" idx="4"/>
            <a:endCxn id="1042" idx="4"/>
          </p:cNvCxnSpPr>
          <p:nvPr/>
        </p:nvCxnSpPr>
        <p:spPr>
          <a:xfrm rot="-5400000" flipH="1">
            <a:off x="4571991" y="3775126"/>
            <a:ext cx="600" cy="1118100"/>
          </a:xfrm>
          <a:prstGeom prst="curvedConnector3">
            <a:avLst>
              <a:gd name="adj1" fmla="val 39687500"/>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596-BC37-4AA9-BB22-CDF4F1542E22}"/>
              </a:ext>
            </a:extLst>
          </p:cNvPr>
          <p:cNvSpPr>
            <a:spLocks noGrp="1"/>
          </p:cNvSpPr>
          <p:nvPr>
            <p:ph type="title"/>
          </p:nvPr>
        </p:nvSpPr>
        <p:spPr>
          <a:xfrm>
            <a:off x="662850" y="34225"/>
            <a:ext cx="7704000" cy="1108200"/>
          </a:xfrm>
        </p:spPr>
        <p:txBody>
          <a:bodyPr/>
          <a:lstStyle/>
          <a:p>
            <a:pPr algn="l"/>
            <a:r>
              <a:rPr lang="en-US" dirty="0"/>
              <a:t>Diabetes Mellitus Type 1 (E10)</a:t>
            </a:r>
            <a:br>
              <a:rPr lang="en-US" dirty="0"/>
            </a:br>
            <a:endParaRPr lang="en-US" dirty="0"/>
          </a:p>
        </p:txBody>
      </p:sp>
      <p:sp>
        <p:nvSpPr>
          <p:cNvPr id="3" name="Text Placeholder 2">
            <a:extLst>
              <a:ext uri="{FF2B5EF4-FFF2-40B4-BE49-F238E27FC236}">
                <a16:creationId xmlns:a16="http://schemas.microsoft.com/office/drawing/2014/main" id="{081253C8-83BC-4032-AFE8-45BCB8885242}"/>
              </a:ext>
            </a:extLst>
          </p:cNvPr>
          <p:cNvSpPr>
            <a:spLocks noGrp="1"/>
          </p:cNvSpPr>
          <p:nvPr>
            <p:ph type="body" idx="1"/>
          </p:nvPr>
        </p:nvSpPr>
        <p:spPr>
          <a:xfrm>
            <a:off x="720000" y="964912"/>
            <a:ext cx="2861400" cy="3769425"/>
          </a:xfrm>
        </p:spPr>
        <p:txBody>
          <a:bodyPr/>
          <a:lstStyle/>
          <a:p>
            <a:pPr>
              <a:buFont typeface="Wingdings" panose="05000000000000000000" pitchFamily="2" charset="2"/>
              <a:buChar char="§"/>
            </a:pPr>
            <a:r>
              <a:rPr lang="en-US" dirty="0"/>
              <a:t>Type 1 diabetes mellitus (T1D) is an autoimmune disease that leads to the destruction of insulin-producing pancreatic beta cells</a:t>
            </a:r>
          </a:p>
          <a:p>
            <a:pPr>
              <a:buFont typeface="Wingdings" panose="05000000000000000000" pitchFamily="2" charset="2"/>
              <a:buChar char="§"/>
            </a:pPr>
            <a:endParaRPr lang="en-US" dirty="0"/>
          </a:p>
          <a:p>
            <a:pPr>
              <a:buFont typeface="Wingdings" panose="05000000000000000000" pitchFamily="2" charset="2"/>
              <a:buChar char="§"/>
            </a:pPr>
            <a:r>
              <a:rPr lang="en-US" dirty="0"/>
              <a:t>T1D require life-long insulin replacement with multiple daily insulin injections daily, insulin pump therapy, or the use of an automated insulin delivery system</a:t>
            </a:r>
          </a:p>
          <a:p>
            <a:pPr marL="139700" indent="0">
              <a:buNone/>
            </a:pPr>
            <a:endParaRPr lang="en-US" dirty="0"/>
          </a:p>
        </p:txBody>
      </p:sp>
      <p:pic>
        <p:nvPicPr>
          <p:cNvPr id="9" name="Picture 8">
            <a:extLst>
              <a:ext uri="{FF2B5EF4-FFF2-40B4-BE49-F238E27FC236}">
                <a16:creationId xmlns:a16="http://schemas.microsoft.com/office/drawing/2014/main" id="{E0729D68-9DE3-4D5A-ADE5-254971662A56}"/>
              </a:ext>
            </a:extLst>
          </p:cNvPr>
          <p:cNvPicPr>
            <a:picLocks noChangeAspect="1"/>
          </p:cNvPicPr>
          <p:nvPr/>
        </p:nvPicPr>
        <p:blipFill>
          <a:blip r:embed="rId2"/>
          <a:stretch>
            <a:fillRect/>
          </a:stretch>
        </p:blipFill>
        <p:spPr>
          <a:xfrm>
            <a:off x="4749800" y="692149"/>
            <a:ext cx="3321050" cy="3864675"/>
          </a:xfrm>
          <a:prstGeom prst="rect">
            <a:avLst/>
          </a:prstGeom>
        </p:spPr>
      </p:pic>
    </p:spTree>
    <p:extLst>
      <p:ext uri="{BB962C8B-B14F-4D97-AF65-F5344CB8AC3E}">
        <p14:creationId xmlns:p14="http://schemas.microsoft.com/office/powerpoint/2010/main" val="1245418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596-BC37-4AA9-BB22-CDF4F1542E22}"/>
              </a:ext>
            </a:extLst>
          </p:cNvPr>
          <p:cNvSpPr>
            <a:spLocks noGrp="1"/>
          </p:cNvSpPr>
          <p:nvPr>
            <p:ph type="title"/>
          </p:nvPr>
        </p:nvSpPr>
        <p:spPr>
          <a:xfrm>
            <a:off x="662850" y="34225"/>
            <a:ext cx="7704000" cy="1108200"/>
          </a:xfrm>
        </p:spPr>
        <p:txBody>
          <a:bodyPr/>
          <a:lstStyle/>
          <a:p>
            <a:pPr algn="l"/>
            <a:r>
              <a:rPr lang="en-US" dirty="0"/>
              <a:t>Diabetes Mellitus Type 2(E11)</a:t>
            </a:r>
            <a:br>
              <a:rPr lang="en-US" dirty="0"/>
            </a:br>
            <a:endParaRPr lang="en-US" dirty="0"/>
          </a:p>
        </p:txBody>
      </p:sp>
      <p:sp>
        <p:nvSpPr>
          <p:cNvPr id="3" name="Text Placeholder 2">
            <a:extLst>
              <a:ext uri="{FF2B5EF4-FFF2-40B4-BE49-F238E27FC236}">
                <a16:creationId xmlns:a16="http://schemas.microsoft.com/office/drawing/2014/main" id="{081253C8-83BC-4032-AFE8-45BCB8885242}"/>
              </a:ext>
            </a:extLst>
          </p:cNvPr>
          <p:cNvSpPr>
            <a:spLocks noGrp="1"/>
          </p:cNvSpPr>
          <p:nvPr>
            <p:ph type="body" idx="1"/>
          </p:nvPr>
        </p:nvSpPr>
        <p:spPr>
          <a:xfrm>
            <a:off x="720000" y="876012"/>
            <a:ext cx="3521800" cy="3769425"/>
          </a:xfrm>
        </p:spPr>
        <p:txBody>
          <a:bodyPr/>
          <a:lstStyle/>
          <a:p>
            <a:pPr marL="139700" indent="0">
              <a:buNone/>
            </a:pPr>
            <a:endParaRPr lang="en-US" b="1" dirty="0"/>
          </a:p>
          <a:p>
            <a:pPr>
              <a:buFont typeface="Wingdings" panose="05000000000000000000" pitchFamily="2" charset="2"/>
              <a:buChar char="§"/>
            </a:pPr>
            <a:r>
              <a:rPr lang="en-US" dirty="0"/>
              <a:t>It is characterized by high levels of sugar in the blood</a:t>
            </a:r>
          </a:p>
          <a:p>
            <a:pPr>
              <a:buFont typeface="Wingdings" panose="05000000000000000000" pitchFamily="2" charset="2"/>
              <a:buChar char="§"/>
            </a:pPr>
            <a:endParaRPr lang="en-US" dirty="0"/>
          </a:p>
          <a:p>
            <a:pPr>
              <a:buFont typeface="Wingdings" panose="05000000000000000000" pitchFamily="2" charset="2"/>
              <a:buChar char="§"/>
            </a:pPr>
            <a:r>
              <a:rPr lang="en-US" dirty="0"/>
              <a:t>Type 2 diabetes is </a:t>
            </a:r>
            <a:r>
              <a:rPr lang="en-US" b="1" dirty="0"/>
              <a:t>a long-term medical condition in which your body doesn't use insulin properly</a:t>
            </a:r>
            <a:r>
              <a:rPr lang="en-US" dirty="0"/>
              <a:t>, resulting in unusual blood sugar levels</a:t>
            </a:r>
          </a:p>
          <a:p>
            <a:pPr>
              <a:buFont typeface="Wingdings" panose="05000000000000000000" pitchFamily="2" charset="2"/>
              <a:buChar char="§"/>
            </a:pPr>
            <a:endParaRPr lang="en-US" dirty="0"/>
          </a:p>
          <a:p>
            <a:pPr>
              <a:buFont typeface="Wingdings" panose="05000000000000000000" pitchFamily="2" charset="2"/>
              <a:buChar char="§"/>
            </a:pPr>
            <a:r>
              <a:rPr lang="en-US" dirty="0"/>
              <a:t>Type 2 diabetes mellitus (T2DM) </a:t>
            </a:r>
            <a:r>
              <a:rPr lang="en-US" b="1" dirty="0"/>
              <a:t>accounts for around 90% of all cases of diabetes</a:t>
            </a:r>
            <a:endParaRPr lang="en-US" dirty="0"/>
          </a:p>
          <a:p>
            <a:pPr>
              <a:buFont typeface="Wingdings" panose="05000000000000000000" pitchFamily="2" charset="2"/>
              <a:buChar char="§"/>
            </a:pPr>
            <a:endParaRPr lang="en-US" dirty="0"/>
          </a:p>
        </p:txBody>
      </p:sp>
      <p:pic>
        <p:nvPicPr>
          <p:cNvPr id="9" name="Picture 8">
            <a:extLst>
              <a:ext uri="{FF2B5EF4-FFF2-40B4-BE49-F238E27FC236}">
                <a16:creationId xmlns:a16="http://schemas.microsoft.com/office/drawing/2014/main" id="{E0729D68-9DE3-4D5A-ADE5-254971662A56}"/>
              </a:ext>
            </a:extLst>
          </p:cNvPr>
          <p:cNvPicPr>
            <a:picLocks noChangeAspect="1"/>
          </p:cNvPicPr>
          <p:nvPr/>
        </p:nvPicPr>
        <p:blipFill>
          <a:blip r:embed="rId2"/>
          <a:stretch>
            <a:fillRect/>
          </a:stretch>
        </p:blipFill>
        <p:spPr>
          <a:xfrm>
            <a:off x="4749800" y="692149"/>
            <a:ext cx="3321050" cy="3864675"/>
          </a:xfrm>
          <a:prstGeom prst="rect">
            <a:avLst/>
          </a:prstGeom>
        </p:spPr>
      </p:pic>
    </p:spTree>
    <p:extLst>
      <p:ext uri="{BB962C8B-B14F-4D97-AF65-F5344CB8AC3E}">
        <p14:creationId xmlns:p14="http://schemas.microsoft.com/office/powerpoint/2010/main" val="28308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596-BC37-4AA9-BB22-CDF4F1542E22}"/>
              </a:ext>
            </a:extLst>
          </p:cNvPr>
          <p:cNvSpPr>
            <a:spLocks noGrp="1"/>
          </p:cNvSpPr>
          <p:nvPr>
            <p:ph type="title"/>
          </p:nvPr>
        </p:nvSpPr>
        <p:spPr>
          <a:xfrm>
            <a:off x="662850" y="34225"/>
            <a:ext cx="7704000" cy="1108200"/>
          </a:xfrm>
        </p:spPr>
        <p:txBody>
          <a:bodyPr/>
          <a:lstStyle/>
          <a:p>
            <a:pPr algn="l"/>
            <a:r>
              <a:rPr lang="en-US" dirty="0"/>
              <a:t>Hyperthyroidism</a:t>
            </a:r>
            <a:br>
              <a:rPr lang="en-US" dirty="0"/>
            </a:br>
            <a:endParaRPr lang="en-US" dirty="0"/>
          </a:p>
        </p:txBody>
      </p:sp>
      <p:sp>
        <p:nvSpPr>
          <p:cNvPr id="3" name="Text Placeholder 2">
            <a:extLst>
              <a:ext uri="{FF2B5EF4-FFF2-40B4-BE49-F238E27FC236}">
                <a16:creationId xmlns:a16="http://schemas.microsoft.com/office/drawing/2014/main" id="{081253C8-83BC-4032-AFE8-45BCB8885242}"/>
              </a:ext>
            </a:extLst>
          </p:cNvPr>
          <p:cNvSpPr>
            <a:spLocks noGrp="1"/>
          </p:cNvSpPr>
          <p:nvPr>
            <p:ph type="body" idx="1"/>
          </p:nvPr>
        </p:nvSpPr>
        <p:spPr>
          <a:xfrm>
            <a:off x="720000" y="876012"/>
            <a:ext cx="3521800" cy="3769425"/>
          </a:xfrm>
        </p:spPr>
        <p:txBody>
          <a:bodyPr/>
          <a:lstStyle/>
          <a:p>
            <a:pPr marL="139700" indent="0">
              <a:buNone/>
            </a:pPr>
            <a:endParaRPr lang="en-US" b="1" dirty="0"/>
          </a:p>
          <a:p>
            <a:pPr>
              <a:buFont typeface="Wingdings" panose="05000000000000000000" pitchFamily="2" charset="2"/>
              <a:buChar char="§"/>
            </a:pPr>
            <a:r>
              <a:rPr lang="en-US" dirty="0"/>
              <a:t>Hyperthyroidism happens when the thyroid gland makes too much thyroid hormone</a:t>
            </a:r>
          </a:p>
          <a:p>
            <a:pPr marL="0" indent="0">
              <a:buNone/>
            </a:pPr>
            <a:endParaRPr lang="en-US" dirty="0"/>
          </a:p>
          <a:p>
            <a:pPr>
              <a:buFont typeface="Wingdings" panose="05000000000000000000" pitchFamily="2" charset="2"/>
              <a:buChar char="§"/>
            </a:pPr>
            <a:r>
              <a:rPr lang="en-US" dirty="0"/>
              <a:t>This condition also is called overactive thyroid</a:t>
            </a:r>
          </a:p>
          <a:p>
            <a:pPr>
              <a:buFont typeface="Wingdings" panose="05000000000000000000" pitchFamily="2" charset="2"/>
              <a:buChar char="§"/>
            </a:pPr>
            <a:endParaRPr lang="en-US" dirty="0"/>
          </a:p>
          <a:p>
            <a:pPr>
              <a:buFont typeface="Wingdings" panose="05000000000000000000" pitchFamily="2" charset="2"/>
              <a:buChar char="§"/>
            </a:pPr>
            <a:r>
              <a:rPr lang="en-US" dirty="0"/>
              <a:t>Hyperthyroidism speeds up the body's metabolism. That can cause many symptoms, such as weight loss, hand tremors, and rapid or irregular heartbeat</a:t>
            </a:r>
          </a:p>
          <a:p>
            <a:pPr marL="139700" indent="0">
              <a:buNone/>
            </a:pPr>
            <a:endParaRPr lang="en-US" dirty="0"/>
          </a:p>
        </p:txBody>
      </p:sp>
      <p:pic>
        <p:nvPicPr>
          <p:cNvPr id="5" name="Picture 2" descr="Free vector hand drawn flat design thyroid illustration">
            <a:extLst>
              <a:ext uri="{FF2B5EF4-FFF2-40B4-BE49-F238E27FC236}">
                <a16:creationId xmlns:a16="http://schemas.microsoft.com/office/drawing/2014/main" id="{7FEFE13A-0069-4D45-BA0F-375A948A5E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45" t="15306" r="8439" b="14848"/>
          <a:stretch/>
        </p:blipFill>
        <p:spPr bwMode="auto">
          <a:xfrm>
            <a:off x="4408850" y="1331494"/>
            <a:ext cx="3790950" cy="2963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806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596-BC37-4AA9-BB22-CDF4F1542E22}"/>
              </a:ext>
            </a:extLst>
          </p:cNvPr>
          <p:cNvSpPr>
            <a:spLocks noGrp="1"/>
          </p:cNvSpPr>
          <p:nvPr>
            <p:ph type="title"/>
          </p:nvPr>
        </p:nvSpPr>
        <p:spPr>
          <a:xfrm>
            <a:off x="662850" y="34225"/>
            <a:ext cx="7704000" cy="1108200"/>
          </a:xfrm>
        </p:spPr>
        <p:txBody>
          <a:bodyPr/>
          <a:lstStyle/>
          <a:p>
            <a:pPr algn="l"/>
            <a:r>
              <a:rPr lang="en-US" dirty="0"/>
              <a:t>Cushing Syndrome</a:t>
            </a:r>
            <a:br>
              <a:rPr lang="en-US" dirty="0"/>
            </a:br>
            <a:endParaRPr lang="en-US" dirty="0"/>
          </a:p>
        </p:txBody>
      </p:sp>
      <p:sp>
        <p:nvSpPr>
          <p:cNvPr id="3" name="Text Placeholder 2">
            <a:extLst>
              <a:ext uri="{FF2B5EF4-FFF2-40B4-BE49-F238E27FC236}">
                <a16:creationId xmlns:a16="http://schemas.microsoft.com/office/drawing/2014/main" id="{081253C8-83BC-4032-AFE8-45BCB8885242}"/>
              </a:ext>
            </a:extLst>
          </p:cNvPr>
          <p:cNvSpPr>
            <a:spLocks noGrp="1"/>
          </p:cNvSpPr>
          <p:nvPr>
            <p:ph type="body" idx="1"/>
          </p:nvPr>
        </p:nvSpPr>
        <p:spPr>
          <a:xfrm>
            <a:off x="720000" y="876012"/>
            <a:ext cx="3166200" cy="3769425"/>
          </a:xfrm>
        </p:spPr>
        <p:txBody>
          <a:bodyPr/>
          <a:lstStyle/>
          <a:p>
            <a:pPr marL="139700" indent="0">
              <a:buNone/>
            </a:pPr>
            <a:endParaRPr lang="en-US" b="1" dirty="0"/>
          </a:p>
          <a:p>
            <a:pPr>
              <a:buFont typeface="Wingdings" panose="05000000000000000000" pitchFamily="2" charset="2"/>
              <a:buChar char="§"/>
            </a:pPr>
            <a:r>
              <a:rPr lang="en-US" dirty="0"/>
              <a:t>Cushing disease (also called Cushing's disease or hypercortisolism) occurs when your body makes too much cortisol, a hormone related to the body's stress response</a:t>
            </a:r>
          </a:p>
          <a:p>
            <a:pPr marL="0" indent="0">
              <a:buNone/>
            </a:pPr>
            <a:endParaRPr lang="en-US" dirty="0"/>
          </a:p>
          <a:p>
            <a:pPr>
              <a:buFont typeface="Wingdings" panose="05000000000000000000" pitchFamily="2" charset="2"/>
              <a:buChar char="§"/>
            </a:pPr>
            <a:r>
              <a:rPr lang="en-US" dirty="0"/>
              <a:t>It's a rare pituitary disorder that is progressive. That means that without treatment, it gets worse over time</a:t>
            </a:r>
          </a:p>
          <a:p>
            <a:pPr>
              <a:buFont typeface="Wingdings" panose="05000000000000000000" pitchFamily="2" charset="2"/>
              <a:buChar char="§"/>
            </a:pPr>
            <a:endParaRPr lang="en-US" dirty="0"/>
          </a:p>
        </p:txBody>
      </p:sp>
      <p:pic>
        <p:nvPicPr>
          <p:cNvPr id="6" name="Picture 5">
            <a:extLst>
              <a:ext uri="{FF2B5EF4-FFF2-40B4-BE49-F238E27FC236}">
                <a16:creationId xmlns:a16="http://schemas.microsoft.com/office/drawing/2014/main" id="{4903A32C-7DB3-4379-9472-4091CC003B2C}"/>
              </a:ext>
            </a:extLst>
          </p:cNvPr>
          <p:cNvPicPr>
            <a:picLocks noChangeAspect="1"/>
          </p:cNvPicPr>
          <p:nvPr/>
        </p:nvPicPr>
        <p:blipFill>
          <a:blip r:embed="rId2"/>
          <a:stretch>
            <a:fillRect/>
          </a:stretch>
        </p:blipFill>
        <p:spPr>
          <a:xfrm>
            <a:off x="3886200" y="603251"/>
            <a:ext cx="4378739" cy="4042186"/>
          </a:xfrm>
          <a:prstGeom prst="rect">
            <a:avLst/>
          </a:prstGeom>
        </p:spPr>
      </p:pic>
    </p:spTree>
    <p:extLst>
      <p:ext uri="{BB962C8B-B14F-4D97-AF65-F5344CB8AC3E}">
        <p14:creationId xmlns:p14="http://schemas.microsoft.com/office/powerpoint/2010/main" val="1144880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42581" y="32575"/>
            <a:ext cx="7704000" cy="11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rPr>
              <a:t>ANATOMY OF EN</a:t>
            </a:r>
            <a:r>
              <a:rPr lang="en-US" b="1" dirty="0">
                <a:solidFill>
                  <a:schemeClr val="dk1"/>
                </a:solidFill>
              </a:rPr>
              <a:t>DOCRINE SYSTEM</a:t>
            </a:r>
            <a:endParaRPr b="1" dirty="0">
              <a:solidFill>
                <a:schemeClr val="dk1"/>
              </a:solidFill>
            </a:endParaRPr>
          </a:p>
        </p:txBody>
      </p:sp>
      <p:sp>
        <p:nvSpPr>
          <p:cNvPr id="93" name="Google Shape;93;p17"/>
          <p:cNvSpPr txBox="1">
            <a:spLocks noGrp="1"/>
          </p:cNvSpPr>
          <p:nvPr>
            <p:ph type="body" idx="1"/>
          </p:nvPr>
        </p:nvSpPr>
        <p:spPr>
          <a:xfrm>
            <a:off x="720000" y="1971425"/>
            <a:ext cx="7704000" cy="2585400"/>
          </a:xfrm>
          <a:prstGeom prst="rect">
            <a:avLst/>
          </a:prstGeom>
        </p:spPr>
        <p:txBody>
          <a:bodyPr spcFirstLastPara="1" wrap="square" lIns="91425" tIns="91425" rIns="91425" bIns="91425" anchor="t" anchorCtr="0">
            <a:noAutofit/>
          </a:bodyPr>
          <a:lstStyle/>
          <a:p>
            <a:pPr marL="182880" lvl="0" indent="-193040" algn="l" rtl="0">
              <a:spcBef>
                <a:spcPts val="0"/>
              </a:spcBef>
              <a:spcAft>
                <a:spcPts val="0"/>
              </a:spcAft>
              <a:buClr>
                <a:schemeClr val="dk1"/>
              </a:buClr>
              <a:buSzPts val="1600"/>
              <a:buFont typeface="Anaheim"/>
              <a:buChar char="●"/>
            </a:pPr>
            <a:endParaRPr dirty="0">
              <a:solidFill>
                <a:schemeClr val="dk1"/>
              </a:solidFill>
            </a:endParaRPr>
          </a:p>
        </p:txBody>
      </p:sp>
      <p:pic>
        <p:nvPicPr>
          <p:cNvPr id="4" name="Picture 8" descr="Vector human endocrine system">
            <a:extLst>
              <a:ext uri="{FF2B5EF4-FFF2-40B4-BE49-F238E27FC236}">
                <a16:creationId xmlns:a16="http://schemas.microsoft.com/office/drawing/2014/main" id="{DACAAD0C-6854-49F3-9456-86A463A4CA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33" t="13564" r="10023" b="7227"/>
          <a:stretch/>
        </p:blipFill>
        <p:spPr bwMode="auto">
          <a:xfrm>
            <a:off x="232229" y="711200"/>
            <a:ext cx="5319485" cy="43093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59BD97-36C6-41E5-A45A-ACCBD8CE2169}"/>
              </a:ext>
            </a:extLst>
          </p:cNvPr>
          <p:cNvSpPr txBox="1"/>
          <p:nvPr/>
        </p:nvSpPr>
        <p:spPr>
          <a:xfrm>
            <a:off x="5912661" y="866274"/>
            <a:ext cx="2846327" cy="2893100"/>
          </a:xfrm>
          <a:prstGeom prst="rect">
            <a:avLst/>
          </a:prstGeom>
          <a:solidFill>
            <a:schemeClr val="bg1">
              <a:lumMod val="20000"/>
              <a:lumOff val="80000"/>
            </a:schemeClr>
          </a:solidFill>
        </p:spPr>
        <p:txBody>
          <a:bodyPr wrap="square" rtlCol="0">
            <a:spAutoFit/>
          </a:bodyPr>
          <a:lstStyle/>
          <a:p>
            <a:pPr marL="285750" indent="-285750">
              <a:buFont typeface="Wingdings" panose="05000000000000000000" pitchFamily="2" charset="2"/>
              <a:buChar char="q"/>
            </a:pPr>
            <a:r>
              <a:rPr lang="en-US" dirty="0">
                <a:latin typeface="__Source_Sans_3_Fallback_4cbbeb"/>
              </a:rPr>
              <a:t>The endocrine system is a complex network of glands and organs that produce, store, and secrete hormones, which are chemical messengers that regulate various physiological functions in the body. These hormones play a crucial role in maintaining homeostasis, coordinating growth and development, regulating metabolism, and responding to environmental stimuli</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596-BC37-4AA9-BB22-CDF4F1542E22}"/>
              </a:ext>
            </a:extLst>
          </p:cNvPr>
          <p:cNvSpPr>
            <a:spLocks noGrp="1"/>
          </p:cNvSpPr>
          <p:nvPr>
            <p:ph type="title"/>
          </p:nvPr>
        </p:nvSpPr>
        <p:spPr>
          <a:xfrm>
            <a:off x="662850" y="34225"/>
            <a:ext cx="7704000" cy="1108200"/>
          </a:xfrm>
        </p:spPr>
        <p:txBody>
          <a:bodyPr/>
          <a:lstStyle/>
          <a:p>
            <a:pPr algn="l"/>
            <a:r>
              <a:rPr lang="en-US" dirty="0"/>
              <a:t>Addison’s Disease</a:t>
            </a:r>
            <a:br>
              <a:rPr lang="en-US" dirty="0"/>
            </a:br>
            <a:endParaRPr lang="en-US" dirty="0"/>
          </a:p>
        </p:txBody>
      </p:sp>
      <p:sp>
        <p:nvSpPr>
          <p:cNvPr id="3" name="Text Placeholder 2">
            <a:extLst>
              <a:ext uri="{FF2B5EF4-FFF2-40B4-BE49-F238E27FC236}">
                <a16:creationId xmlns:a16="http://schemas.microsoft.com/office/drawing/2014/main" id="{081253C8-83BC-4032-AFE8-45BCB8885242}"/>
              </a:ext>
            </a:extLst>
          </p:cNvPr>
          <p:cNvSpPr>
            <a:spLocks noGrp="1"/>
          </p:cNvSpPr>
          <p:nvPr>
            <p:ph type="body" idx="1"/>
          </p:nvPr>
        </p:nvSpPr>
        <p:spPr>
          <a:xfrm>
            <a:off x="720000" y="876012"/>
            <a:ext cx="2937600" cy="3769425"/>
          </a:xfrm>
        </p:spPr>
        <p:txBody>
          <a:bodyPr/>
          <a:lstStyle/>
          <a:p>
            <a:pPr marL="139700" indent="0">
              <a:buNone/>
            </a:pPr>
            <a:endParaRPr lang="en-US" b="1" dirty="0"/>
          </a:p>
          <a:p>
            <a:pPr>
              <a:buFont typeface="Wingdings" panose="05000000000000000000" pitchFamily="2" charset="2"/>
              <a:buChar char="§"/>
            </a:pPr>
            <a:r>
              <a:rPr lang="en-US" dirty="0"/>
              <a:t>Addison's disease, also called adrenal insufficiency, is an uncommon illness that occurs when the body doesn't make enough of certain hormones</a:t>
            </a:r>
          </a:p>
          <a:p>
            <a:pPr>
              <a:buFont typeface="Wingdings" panose="05000000000000000000" pitchFamily="2" charset="2"/>
              <a:buChar char="§"/>
            </a:pPr>
            <a:endParaRPr lang="en-US" dirty="0"/>
          </a:p>
          <a:p>
            <a:pPr>
              <a:buFont typeface="Wingdings" panose="05000000000000000000" pitchFamily="2" charset="2"/>
              <a:buChar char="§"/>
            </a:pPr>
            <a:r>
              <a:rPr lang="en-US" dirty="0"/>
              <a:t>In Addison's disease, the adrenal glands make too little cortisol and, often, too little of another hormone, aldosterone</a:t>
            </a:r>
          </a:p>
          <a:p>
            <a:pPr marL="139700" indent="0">
              <a:buNone/>
            </a:pPr>
            <a:endParaRPr lang="en-US" dirty="0"/>
          </a:p>
          <a:p>
            <a:pPr>
              <a:buFont typeface="Wingdings" panose="05000000000000000000" pitchFamily="2" charset="2"/>
              <a:buChar char="§"/>
            </a:pPr>
            <a:endParaRPr lang="en-US" dirty="0"/>
          </a:p>
        </p:txBody>
      </p:sp>
      <p:pic>
        <p:nvPicPr>
          <p:cNvPr id="5" name="Picture 4">
            <a:extLst>
              <a:ext uri="{FF2B5EF4-FFF2-40B4-BE49-F238E27FC236}">
                <a16:creationId xmlns:a16="http://schemas.microsoft.com/office/drawing/2014/main" id="{A2A0E757-B9EF-4109-AA2C-A6BA0AEA9496}"/>
              </a:ext>
            </a:extLst>
          </p:cNvPr>
          <p:cNvPicPr>
            <a:picLocks noChangeAspect="1"/>
          </p:cNvPicPr>
          <p:nvPr/>
        </p:nvPicPr>
        <p:blipFill>
          <a:blip r:embed="rId2"/>
          <a:stretch>
            <a:fillRect/>
          </a:stretch>
        </p:blipFill>
        <p:spPr>
          <a:xfrm>
            <a:off x="4394200" y="514350"/>
            <a:ext cx="3597621" cy="4057650"/>
          </a:xfrm>
          <a:prstGeom prst="rect">
            <a:avLst/>
          </a:prstGeom>
        </p:spPr>
      </p:pic>
    </p:spTree>
    <p:extLst>
      <p:ext uri="{BB962C8B-B14F-4D97-AF65-F5344CB8AC3E}">
        <p14:creationId xmlns:p14="http://schemas.microsoft.com/office/powerpoint/2010/main" val="2226131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596-BC37-4AA9-BB22-CDF4F1542E22}"/>
              </a:ext>
            </a:extLst>
          </p:cNvPr>
          <p:cNvSpPr>
            <a:spLocks noGrp="1"/>
          </p:cNvSpPr>
          <p:nvPr>
            <p:ph type="title"/>
          </p:nvPr>
        </p:nvSpPr>
        <p:spPr>
          <a:xfrm>
            <a:off x="662850" y="34225"/>
            <a:ext cx="7704000" cy="1108200"/>
          </a:xfrm>
        </p:spPr>
        <p:txBody>
          <a:bodyPr/>
          <a:lstStyle/>
          <a:p>
            <a:pPr algn="l"/>
            <a:r>
              <a:rPr lang="en-US" dirty="0"/>
              <a:t>Polycystic Ovary Syndrome(PCOS)</a:t>
            </a:r>
            <a:br>
              <a:rPr lang="en-US" dirty="0"/>
            </a:br>
            <a:endParaRPr lang="en-US" dirty="0"/>
          </a:p>
        </p:txBody>
      </p:sp>
      <p:sp>
        <p:nvSpPr>
          <p:cNvPr id="3" name="Text Placeholder 2">
            <a:extLst>
              <a:ext uri="{FF2B5EF4-FFF2-40B4-BE49-F238E27FC236}">
                <a16:creationId xmlns:a16="http://schemas.microsoft.com/office/drawing/2014/main" id="{081253C8-83BC-4032-AFE8-45BCB8885242}"/>
              </a:ext>
            </a:extLst>
          </p:cNvPr>
          <p:cNvSpPr>
            <a:spLocks noGrp="1"/>
          </p:cNvSpPr>
          <p:nvPr>
            <p:ph type="body" idx="1"/>
          </p:nvPr>
        </p:nvSpPr>
        <p:spPr>
          <a:xfrm>
            <a:off x="720000" y="876012"/>
            <a:ext cx="2937600" cy="3769425"/>
          </a:xfrm>
        </p:spPr>
        <p:txBody>
          <a:bodyPr/>
          <a:lstStyle/>
          <a:p>
            <a:pPr marL="139700" indent="0">
              <a:buNone/>
            </a:pPr>
            <a:endParaRPr lang="en-US" b="1" dirty="0"/>
          </a:p>
          <a:p>
            <a:pPr>
              <a:buFont typeface="Wingdings" panose="05000000000000000000" pitchFamily="2" charset="2"/>
              <a:buChar char="§"/>
            </a:pPr>
            <a:r>
              <a:rPr lang="en-US" dirty="0"/>
              <a:t>Polycystic ovary syndrome is </a:t>
            </a:r>
            <a:r>
              <a:rPr lang="en-US" b="1" dirty="0"/>
              <a:t>a condition in which your hormones are out of balance(androgens)</a:t>
            </a:r>
          </a:p>
          <a:p>
            <a:pPr>
              <a:buFont typeface="Wingdings" panose="05000000000000000000" pitchFamily="2" charset="2"/>
              <a:buChar char="§"/>
            </a:pPr>
            <a:r>
              <a:rPr lang="en-US" dirty="0"/>
              <a:t>The syndrome is named after cysts which form on the ovaries </a:t>
            </a:r>
          </a:p>
          <a:p>
            <a:pPr>
              <a:buFont typeface="Wingdings" panose="05000000000000000000" pitchFamily="2" charset="2"/>
              <a:buChar char="§"/>
            </a:pPr>
            <a:r>
              <a:rPr lang="en-US" dirty="0"/>
              <a:t>PCOS can be associated with problems such as irregular menstrual cycles, excessive facial and body hair growth, acne, obesity, reduced fertility and increased risk of diabetes</a:t>
            </a:r>
            <a:endParaRPr lang="en-US" b="1" dirty="0"/>
          </a:p>
          <a:p>
            <a:pPr>
              <a:buFont typeface="Wingdings" panose="05000000000000000000" pitchFamily="2" charset="2"/>
              <a:buChar char="§"/>
            </a:pPr>
            <a:endParaRPr lang="en-US" dirty="0"/>
          </a:p>
          <a:p>
            <a:pPr marL="139700" indent="0">
              <a:buNone/>
            </a:pPr>
            <a:endParaRPr lang="en-US" dirty="0"/>
          </a:p>
          <a:p>
            <a:pPr>
              <a:buFont typeface="Wingdings" panose="05000000000000000000" pitchFamily="2" charset="2"/>
              <a:buChar char="§"/>
            </a:pPr>
            <a:endParaRPr lang="en-US" dirty="0"/>
          </a:p>
        </p:txBody>
      </p:sp>
      <p:pic>
        <p:nvPicPr>
          <p:cNvPr id="6" name="Picture 5">
            <a:extLst>
              <a:ext uri="{FF2B5EF4-FFF2-40B4-BE49-F238E27FC236}">
                <a16:creationId xmlns:a16="http://schemas.microsoft.com/office/drawing/2014/main" id="{E1D0F6AA-FF36-45DC-AE6E-AA9A548D9CBB}"/>
              </a:ext>
            </a:extLst>
          </p:cNvPr>
          <p:cNvPicPr>
            <a:picLocks noChangeAspect="1"/>
          </p:cNvPicPr>
          <p:nvPr/>
        </p:nvPicPr>
        <p:blipFill>
          <a:blip r:embed="rId2"/>
          <a:stretch>
            <a:fillRect/>
          </a:stretch>
        </p:blipFill>
        <p:spPr>
          <a:xfrm>
            <a:off x="4076700" y="876011"/>
            <a:ext cx="4876800" cy="3829339"/>
          </a:xfrm>
          <a:prstGeom prst="rect">
            <a:avLst/>
          </a:prstGeom>
        </p:spPr>
      </p:pic>
    </p:spTree>
    <p:extLst>
      <p:ext uri="{BB962C8B-B14F-4D97-AF65-F5344CB8AC3E}">
        <p14:creationId xmlns:p14="http://schemas.microsoft.com/office/powerpoint/2010/main" val="349854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596-BC37-4AA9-BB22-CDF4F1542E22}"/>
              </a:ext>
            </a:extLst>
          </p:cNvPr>
          <p:cNvSpPr>
            <a:spLocks noGrp="1"/>
          </p:cNvSpPr>
          <p:nvPr>
            <p:ph type="title"/>
          </p:nvPr>
        </p:nvSpPr>
        <p:spPr>
          <a:xfrm>
            <a:off x="662850" y="34225"/>
            <a:ext cx="7704000" cy="1108200"/>
          </a:xfrm>
        </p:spPr>
        <p:txBody>
          <a:bodyPr/>
          <a:lstStyle/>
          <a:p>
            <a:pPr algn="l"/>
            <a:r>
              <a:rPr lang="en-US" dirty="0"/>
              <a:t>Hypogonadism</a:t>
            </a:r>
            <a:br>
              <a:rPr lang="en-US" dirty="0"/>
            </a:br>
            <a:endParaRPr lang="en-US" dirty="0"/>
          </a:p>
        </p:txBody>
      </p:sp>
      <p:sp>
        <p:nvSpPr>
          <p:cNvPr id="3" name="Text Placeholder 2">
            <a:extLst>
              <a:ext uri="{FF2B5EF4-FFF2-40B4-BE49-F238E27FC236}">
                <a16:creationId xmlns:a16="http://schemas.microsoft.com/office/drawing/2014/main" id="{081253C8-83BC-4032-AFE8-45BCB8885242}"/>
              </a:ext>
            </a:extLst>
          </p:cNvPr>
          <p:cNvSpPr>
            <a:spLocks noGrp="1"/>
          </p:cNvSpPr>
          <p:nvPr>
            <p:ph type="body" idx="1"/>
          </p:nvPr>
        </p:nvSpPr>
        <p:spPr>
          <a:xfrm>
            <a:off x="720000" y="876012"/>
            <a:ext cx="2937600" cy="3769425"/>
          </a:xfrm>
        </p:spPr>
        <p:txBody>
          <a:bodyPr/>
          <a:lstStyle/>
          <a:p>
            <a:pPr marL="139700" indent="0">
              <a:buNone/>
            </a:pPr>
            <a:endParaRPr lang="en-US" b="1" dirty="0"/>
          </a:p>
          <a:p>
            <a:pPr>
              <a:buFont typeface="Wingdings" panose="05000000000000000000" pitchFamily="2" charset="2"/>
              <a:buChar char="§"/>
            </a:pPr>
            <a:r>
              <a:rPr lang="en-US" dirty="0"/>
              <a:t>Hypogonadism occurs when the body's sex glands (gonads) produce little or no hormones</a:t>
            </a:r>
          </a:p>
          <a:p>
            <a:pPr>
              <a:buFont typeface="Wingdings" panose="05000000000000000000" pitchFamily="2" charset="2"/>
              <a:buChar char="§"/>
            </a:pPr>
            <a:r>
              <a:rPr lang="en-US" dirty="0"/>
              <a:t>In men, these glands are the testes. Low testosterone (male hypogonadism) is a condition </a:t>
            </a:r>
            <a:r>
              <a:rPr lang="en-US" b="1" dirty="0"/>
              <a:t>in which your testicles don't produce enough testosterone</a:t>
            </a:r>
          </a:p>
          <a:p>
            <a:pPr>
              <a:buFont typeface="Wingdings" panose="05000000000000000000" pitchFamily="2" charset="2"/>
              <a:buChar char="§"/>
            </a:pPr>
            <a:r>
              <a:rPr lang="en-US" dirty="0"/>
              <a:t>Hypogonadism in females describes the inadequate function of the ovaries, with impaired production of germ cells (eggs) and sex hormones (estrogen and progesterone)</a:t>
            </a:r>
          </a:p>
          <a:p>
            <a:pPr>
              <a:buFont typeface="Wingdings" panose="05000000000000000000" pitchFamily="2" charset="2"/>
              <a:buChar char="§"/>
            </a:pPr>
            <a:endParaRPr lang="en-US" dirty="0"/>
          </a:p>
          <a:p>
            <a:pPr marL="139700" indent="0">
              <a:buNone/>
            </a:pPr>
            <a:endParaRPr lang="en-US" dirty="0"/>
          </a:p>
          <a:p>
            <a:pPr>
              <a:buFont typeface="Wingdings" panose="05000000000000000000" pitchFamily="2" charset="2"/>
              <a:buChar char="§"/>
            </a:pPr>
            <a:endParaRPr lang="en-US" dirty="0"/>
          </a:p>
        </p:txBody>
      </p:sp>
      <p:pic>
        <p:nvPicPr>
          <p:cNvPr id="5" name="Picture 4">
            <a:extLst>
              <a:ext uri="{FF2B5EF4-FFF2-40B4-BE49-F238E27FC236}">
                <a16:creationId xmlns:a16="http://schemas.microsoft.com/office/drawing/2014/main" id="{7474C3DF-0C67-4BAE-AEE0-0B8D30173D7E}"/>
              </a:ext>
            </a:extLst>
          </p:cNvPr>
          <p:cNvPicPr>
            <a:picLocks noChangeAspect="1"/>
          </p:cNvPicPr>
          <p:nvPr/>
        </p:nvPicPr>
        <p:blipFill>
          <a:blip r:embed="rId2"/>
          <a:stretch>
            <a:fillRect/>
          </a:stretch>
        </p:blipFill>
        <p:spPr>
          <a:xfrm>
            <a:off x="6489700" y="2571750"/>
            <a:ext cx="2457450" cy="1857375"/>
          </a:xfrm>
          <a:prstGeom prst="rect">
            <a:avLst/>
          </a:prstGeom>
        </p:spPr>
      </p:pic>
      <p:pic>
        <p:nvPicPr>
          <p:cNvPr id="8" name="Picture 7">
            <a:extLst>
              <a:ext uri="{FF2B5EF4-FFF2-40B4-BE49-F238E27FC236}">
                <a16:creationId xmlns:a16="http://schemas.microsoft.com/office/drawing/2014/main" id="{CD004C54-AB5A-4CCC-B61E-23D0120919F8}"/>
              </a:ext>
            </a:extLst>
          </p:cNvPr>
          <p:cNvPicPr>
            <a:picLocks noChangeAspect="1"/>
          </p:cNvPicPr>
          <p:nvPr/>
        </p:nvPicPr>
        <p:blipFill>
          <a:blip r:embed="rId3"/>
          <a:stretch>
            <a:fillRect/>
          </a:stretch>
        </p:blipFill>
        <p:spPr>
          <a:xfrm>
            <a:off x="4032250" y="876012"/>
            <a:ext cx="2457450" cy="1857375"/>
          </a:xfrm>
          <a:prstGeom prst="rect">
            <a:avLst/>
          </a:prstGeom>
        </p:spPr>
      </p:pic>
    </p:spTree>
    <p:extLst>
      <p:ext uri="{BB962C8B-B14F-4D97-AF65-F5344CB8AC3E}">
        <p14:creationId xmlns:p14="http://schemas.microsoft.com/office/powerpoint/2010/main" val="1841809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83"/>
        <p:cNvGrpSpPr/>
        <p:nvPr/>
      </p:nvGrpSpPr>
      <p:grpSpPr>
        <a:xfrm>
          <a:off x="0" y="0"/>
          <a:ext cx="0" cy="0"/>
          <a:chOff x="0" y="0"/>
          <a:chExt cx="0" cy="0"/>
        </a:xfrm>
      </p:grpSpPr>
      <p:cxnSp>
        <p:nvCxnSpPr>
          <p:cNvPr id="84" name="Google Shape;84;p1"/>
          <p:cNvCxnSpPr/>
          <p:nvPr/>
        </p:nvCxnSpPr>
        <p:spPr>
          <a:xfrm>
            <a:off x="402772" y="1164772"/>
            <a:ext cx="8403771" cy="0"/>
          </a:xfrm>
          <a:prstGeom prst="straightConnector1">
            <a:avLst/>
          </a:prstGeom>
          <a:noFill/>
          <a:ln w="31750" cap="flat" cmpd="sng">
            <a:solidFill>
              <a:srgbClr val="7F7F7F"/>
            </a:solidFill>
            <a:prstDash val="solid"/>
            <a:miter lim="800000"/>
            <a:headEnd type="none" w="sm" len="sm"/>
            <a:tailEnd type="none" w="sm" len="sm"/>
          </a:ln>
        </p:spPr>
      </p:cxnSp>
      <p:grpSp>
        <p:nvGrpSpPr>
          <p:cNvPr id="85" name="Google Shape;85;p1"/>
          <p:cNvGrpSpPr/>
          <p:nvPr/>
        </p:nvGrpSpPr>
        <p:grpSpPr>
          <a:xfrm>
            <a:off x="3897086" y="770982"/>
            <a:ext cx="1578429" cy="3536024"/>
            <a:chOff x="5094731" y="1324429"/>
            <a:chExt cx="2104572" cy="4714698"/>
          </a:xfrm>
        </p:grpSpPr>
        <p:sp>
          <p:nvSpPr>
            <p:cNvPr id="86" name="Google Shape;86;p1"/>
            <p:cNvSpPr/>
            <p:nvPr/>
          </p:nvSpPr>
          <p:spPr>
            <a:xfrm>
              <a:off x="6125030" y="2378906"/>
              <a:ext cx="1022531" cy="2100188"/>
            </a:xfrm>
            <a:custGeom>
              <a:avLst/>
              <a:gdLst/>
              <a:ahLst/>
              <a:cxnLst/>
              <a:rect l="l" t="t" r="r" b="b"/>
              <a:pathLst>
                <a:path w="1022531" h="2100188" extrusionOk="0">
                  <a:moveTo>
                    <a:pt x="0" y="0"/>
                  </a:moveTo>
                  <a:lnTo>
                    <a:pt x="78487" y="3963"/>
                  </a:lnTo>
                  <a:cubicBezTo>
                    <a:pt x="608743" y="57814"/>
                    <a:pt x="1022531" y="505631"/>
                    <a:pt x="1022531" y="1050094"/>
                  </a:cubicBezTo>
                  <a:cubicBezTo>
                    <a:pt x="1022531" y="1594558"/>
                    <a:pt x="608743" y="2042375"/>
                    <a:pt x="78487" y="2096225"/>
                  </a:cubicBezTo>
                  <a:lnTo>
                    <a:pt x="0" y="2100188"/>
                  </a:lnTo>
                  <a:close/>
                </a:path>
              </a:pathLst>
            </a:custGeom>
            <a:solidFill>
              <a:srgbClr val="00B0F0"/>
            </a:solidFill>
            <a:ln>
              <a:noFill/>
            </a:ln>
          </p:spPr>
          <p:txBody>
            <a:bodyPr spcFirstLastPara="1" wrap="square" lIns="68569" tIns="34275" rIns="68569" bIns="34275" anchor="ctr" anchorCtr="0">
              <a:noAutofit/>
            </a:bodyPr>
            <a:lstStyle/>
            <a:p>
              <a:pPr algn="ctr" defTabSz="685800"/>
              <a:endParaRPr sz="1350">
                <a:solidFill>
                  <a:srgbClr val="FFFFFF"/>
                </a:solidFill>
                <a:latin typeface="Calibri"/>
                <a:ea typeface="Calibri"/>
                <a:cs typeface="Calibri"/>
                <a:sym typeface="Calibri"/>
              </a:endParaRPr>
            </a:p>
          </p:txBody>
        </p:sp>
        <p:sp>
          <p:nvSpPr>
            <p:cNvPr id="87" name="Google Shape;87;p1"/>
            <p:cNvSpPr/>
            <p:nvPr/>
          </p:nvSpPr>
          <p:spPr>
            <a:xfrm>
              <a:off x="5181600" y="2514600"/>
              <a:ext cx="1828800" cy="1828800"/>
            </a:xfrm>
            <a:prstGeom prst="ellipse">
              <a:avLst/>
            </a:prstGeom>
            <a:solidFill>
              <a:schemeClr val="lt1"/>
            </a:soli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defTabSz="685800"/>
              <a:endParaRPr sz="1350">
                <a:solidFill>
                  <a:srgbClr val="FFFFFF"/>
                </a:solidFill>
                <a:latin typeface="Calibri"/>
                <a:ea typeface="Calibri"/>
                <a:cs typeface="Calibri"/>
                <a:sym typeface="Calibri"/>
              </a:endParaRPr>
            </a:p>
          </p:txBody>
        </p:sp>
        <p:sp>
          <p:nvSpPr>
            <p:cNvPr id="88" name="Google Shape;88;p1"/>
            <p:cNvSpPr/>
            <p:nvPr/>
          </p:nvSpPr>
          <p:spPr>
            <a:xfrm>
              <a:off x="5910943" y="1324429"/>
              <a:ext cx="457200" cy="457200"/>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68569" tIns="34275" rIns="68569" bIns="34275" anchor="ctr" anchorCtr="0">
              <a:noAutofit/>
            </a:bodyPr>
            <a:lstStyle/>
            <a:p>
              <a:pPr algn="ctr" defTabSz="685800"/>
              <a:endParaRPr sz="1350">
                <a:solidFill>
                  <a:srgbClr val="FFFFFF"/>
                </a:solidFill>
                <a:latin typeface="Calibri"/>
                <a:ea typeface="Calibri"/>
                <a:cs typeface="Calibri"/>
                <a:sym typeface="Calibri"/>
              </a:endParaRPr>
            </a:p>
          </p:txBody>
        </p:sp>
        <p:cxnSp>
          <p:nvCxnSpPr>
            <p:cNvPr id="89" name="Google Shape;89;p1"/>
            <p:cNvCxnSpPr/>
            <p:nvPr/>
          </p:nvCxnSpPr>
          <p:spPr>
            <a:xfrm>
              <a:off x="5827489" y="4789713"/>
              <a:ext cx="576943" cy="0"/>
            </a:xfrm>
            <a:prstGeom prst="straightConnector1">
              <a:avLst/>
            </a:prstGeom>
            <a:noFill/>
            <a:ln w="25400" cap="flat" cmpd="sng">
              <a:solidFill>
                <a:srgbClr val="262626"/>
              </a:solidFill>
              <a:prstDash val="solid"/>
              <a:miter lim="800000"/>
              <a:headEnd type="none" w="sm" len="sm"/>
              <a:tailEnd type="none" w="sm" len="sm"/>
            </a:ln>
          </p:spPr>
        </p:cxnSp>
        <p:cxnSp>
          <p:nvCxnSpPr>
            <p:cNvPr id="90" name="Google Shape;90;p1"/>
            <p:cNvCxnSpPr/>
            <p:nvPr/>
          </p:nvCxnSpPr>
          <p:spPr>
            <a:xfrm rot="10800000">
              <a:off x="6139543" y="4343400"/>
              <a:ext cx="0" cy="431800"/>
            </a:xfrm>
            <a:prstGeom prst="straightConnector1">
              <a:avLst/>
            </a:prstGeom>
            <a:noFill/>
            <a:ln w="25400" cap="flat" cmpd="sng">
              <a:solidFill>
                <a:srgbClr val="262626"/>
              </a:solidFill>
              <a:prstDash val="solid"/>
              <a:miter lim="800000"/>
              <a:headEnd type="none" w="sm" len="sm"/>
              <a:tailEnd type="none" w="sm" len="sm"/>
            </a:ln>
          </p:spPr>
        </p:cxnSp>
        <p:cxnSp>
          <p:nvCxnSpPr>
            <p:cNvPr id="91" name="Google Shape;91;p1"/>
            <p:cNvCxnSpPr/>
            <p:nvPr/>
          </p:nvCxnSpPr>
          <p:spPr>
            <a:xfrm rot="10800000">
              <a:off x="6139543" y="1781629"/>
              <a:ext cx="0" cy="431800"/>
            </a:xfrm>
            <a:prstGeom prst="straightConnector1">
              <a:avLst/>
            </a:prstGeom>
            <a:noFill/>
            <a:ln w="25400" cap="flat" cmpd="sng">
              <a:solidFill>
                <a:srgbClr val="3F3F3F"/>
              </a:solidFill>
              <a:prstDash val="solid"/>
              <a:miter lim="800000"/>
              <a:headEnd type="triangle" w="lg" len="lg"/>
              <a:tailEnd type="none" w="sm" len="sm"/>
            </a:ln>
          </p:spPr>
        </p:cxnSp>
        <p:sp>
          <p:nvSpPr>
            <p:cNvPr id="92" name="Google Shape;92;p1"/>
            <p:cNvSpPr txBox="1"/>
            <p:nvPr/>
          </p:nvSpPr>
          <p:spPr>
            <a:xfrm>
              <a:off x="5827490" y="1367580"/>
              <a:ext cx="642257" cy="400069"/>
            </a:xfrm>
            <a:prstGeom prst="rect">
              <a:avLst/>
            </a:prstGeom>
            <a:noFill/>
            <a:ln>
              <a:noFill/>
            </a:ln>
          </p:spPr>
          <p:txBody>
            <a:bodyPr spcFirstLastPara="1" wrap="square" lIns="68569" tIns="34275" rIns="68569" bIns="34275" anchor="t" anchorCtr="0">
              <a:spAutoFit/>
            </a:bodyPr>
            <a:lstStyle/>
            <a:p>
              <a:pPr algn="ctr" defTabSz="685800"/>
              <a:r>
                <a:rPr lang="en-US" sz="1500" b="1" dirty="0">
                  <a:solidFill>
                    <a:srgbClr val="00B0F0"/>
                  </a:solidFill>
                  <a:latin typeface="Calibri"/>
                  <a:ea typeface="Calibri"/>
                  <a:cs typeface="Calibri"/>
                  <a:sym typeface="Calibri"/>
                </a:rPr>
                <a:t>03</a:t>
              </a:r>
              <a:endParaRPr sz="1050" dirty="0"/>
            </a:p>
          </p:txBody>
        </p:sp>
        <p:sp>
          <p:nvSpPr>
            <p:cNvPr id="93" name="Google Shape;93;p1"/>
            <p:cNvSpPr txBox="1"/>
            <p:nvPr/>
          </p:nvSpPr>
          <p:spPr>
            <a:xfrm>
              <a:off x="5094731" y="4838839"/>
              <a:ext cx="2104572" cy="1200288"/>
            </a:xfrm>
            <a:prstGeom prst="rect">
              <a:avLst/>
            </a:prstGeom>
            <a:noFill/>
            <a:ln>
              <a:noFill/>
            </a:ln>
          </p:spPr>
          <p:txBody>
            <a:bodyPr spcFirstLastPara="1" wrap="square" lIns="68569" tIns="34275" rIns="68569" bIns="34275" anchor="t" anchorCtr="0">
              <a:spAutoFit/>
            </a:bodyPr>
            <a:lstStyle/>
            <a:p>
              <a:pPr algn="ctr" defTabSz="685800"/>
              <a:r>
                <a:rPr lang="en-US" sz="1800" b="1" dirty="0">
                  <a:solidFill>
                    <a:srgbClr val="00B0F0"/>
                  </a:solidFill>
                  <a:latin typeface="Calibri"/>
                  <a:cs typeface="Calibri"/>
                  <a:sym typeface="Calibri"/>
                </a:rPr>
                <a:t>Interactions with other systems</a:t>
              </a:r>
              <a:endParaRPr sz="1350" dirty="0"/>
            </a:p>
          </p:txBody>
        </p:sp>
        <p:sp>
          <p:nvSpPr>
            <p:cNvPr id="94" name="Google Shape;94;p1"/>
            <p:cNvSpPr txBox="1"/>
            <p:nvPr/>
          </p:nvSpPr>
          <p:spPr>
            <a:xfrm>
              <a:off x="5181600" y="5121086"/>
              <a:ext cx="1965961" cy="261569"/>
            </a:xfrm>
            <a:prstGeom prst="rect">
              <a:avLst/>
            </a:prstGeom>
            <a:noFill/>
            <a:ln>
              <a:noFill/>
            </a:ln>
          </p:spPr>
          <p:txBody>
            <a:bodyPr spcFirstLastPara="1" wrap="square" lIns="68569" tIns="34275" rIns="68569" bIns="34275" anchor="t" anchorCtr="0">
              <a:spAutoFit/>
            </a:bodyPr>
            <a:lstStyle/>
            <a:p>
              <a:pPr algn="ctr" defTabSz="685800"/>
              <a:endParaRPr sz="825">
                <a:solidFill>
                  <a:srgbClr val="00B0F0"/>
                </a:solidFill>
                <a:latin typeface="Calibri"/>
                <a:ea typeface="Calibri"/>
                <a:cs typeface="Calibri"/>
                <a:sym typeface="Calibri"/>
              </a:endParaRPr>
            </a:p>
          </p:txBody>
        </p:sp>
      </p:grpSp>
      <p:grpSp>
        <p:nvGrpSpPr>
          <p:cNvPr id="96" name="Google Shape;96;p1"/>
          <p:cNvGrpSpPr/>
          <p:nvPr/>
        </p:nvGrpSpPr>
        <p:grpSpPr>
          <a:xfrm>
            <a:off x="2013169" y="749974"/>
            <a:ext cx="1573130" cy="3536024"/>
            <a:chOff x="5050055" y="1324429"/>
            <a:chExt cx="2097506" cy="4714698"/>
          </a:xfrm>
        </p:grpSpPr>
        <p:sp>
          <p:nvSpPr>
            <p:cNvPr id="97" name="Google Shape;97;p1"/>
            <p:cNvSpPr/>
            <p:nvPr/>
          </p:nvSpPr>
          <p:spPr>
            <a:xfrm>
              <a:off x="6125030" y="2378906"/>
              <a:ext cx="1022531" cy="2100188"/>
            </a:xfrm>
            <a:custGeom>
              <a:avLst/>
              <a:gdLst/>
              <a:ahLst/>
              <a:cxnLst/>
              <a:rect l="l" t="t" r="r" b="b"/>
              <a:pathLst>
                <a:path w="1022531" h="2100188" extrusionOk="0">
                  <a:moveTo>
                    <a:pt x="0" y="0"/>
                  </a:moveTo>
                  <a:lnTo>
                    <a:pt x="78487" y="3963"/>
                  </a:lnTo>
                  <a:cubicBezTo>
                    <a:pt x="608743" y="57814"/>
                    <a:pt x="1022531" y="505631"/>
                    <a:pt x="1022531" y="1050094"/>
                  </a:cubicBezTo>
                  <a:cubicBezTo>
                    <a:pt x="1022531" y="1594558"/>
                    <a:pt x="608743" y="2042375"/>
                    <a:pt x="78487" y="2096225"/>
                  </a:cubicBezTo>
                  <a:lnTo>
                    <a:pt x="0" y="2100188"/>
                  </a:lnTo>
                  <a:close/>
                </a:path>
              </a:pathLst>
            </a:custGeom>
            <a:solidFill>
              <a:srgbClr val="7030A0"/>
            </a:solidFill>
            <a:ln>
              <a:noFill/>
            </a:ln>
          </p:spPr>
          <p:txBody>
            <a:bodyPr spcFirstLastPara="1" wrap="square" lIns="68569" tIns="34275" rIns="68569" bIns="34275" anchor="ctr" anchorCtr="0">
              <a:noAutofit/>
            </a:bodyPr>
            <a:lstStyle/>
            <a:p>
              <a:pPr algn="ctr" defTabSz="685800"/>
              <a:endParaRPr sz="1350">
                <a:solidFill>
                  <a:srgbClr val="FFFFFF"/>
                </a:solidFill>
                <a:latin typeface="Calibri"/>
                <a:ea typeface="Calibri"/>
                <a:cs typeface="Calibri"/>
                <a:sym typeface="Calibri"/>
              </a:endParaRPr>
            </a:p>
          </p:txBody>
        </p:sp>
        <p:sp>
          <p:nvSpPr>
            <p:cNvPr id="98" name="Google Shape;98;p1"/>
            <p:cNvSpPr/>
            <p:nvPr/>
          </p:nvSpPr>
          <p:spPr>
            <a:xfrm>
              <a:off x="5181600" y="2514600"/>
              <a:ext cx="1828800" cy="1828800"/>
            </a:xfrm>
            <a:prstGeom prst="ellipse">
              <a:avLst/>
            </a:prstGeom>
            <a:solidFill>
              <a:schemeClr val="lt1"/>
            </a:soli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defTabSz="685800"/>
              <a:endParaRPr sz="1350" dirty="0">
                <a:solidFill>
                  <a:srgbClr val="FFFFFF"/>
                </a:solidFill>
                <a:latin typeface="Calibri"/>
                <a:ea typeface="Calibri"/>
                <a:cs typeface="Calibri"/>
                <a:sym typeface="Calibri"/>
              </a:endParaRPr>
            </a:p>
          </p:txBody>
        </p:sp>
        <p:sp>
          <p:nvSpPr>
            <p:cNvPr id="99" name="Google Shape;99;p1"/>
            <p:cNvSpPr/>
            <p:nvPr/>
          </p:nvSpPr>
          <p:spPr>
            <a:xfrm>
              <a:off x="5910943" y="1324429"/>
              <a:ext cx="457200" cy="457200"/>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68569" tIns="34275" rIns="68569" bIns="34275" anchor="ctr" anchorCtr="0">
              <a:noAutofit/>
            </a:bodyPr>
            <a:lstStyle/>
            <a:p>
              <a:pPr algn="ctr" defTabSz="685800"/>
              <a:endParaRPr sz="1350">
                <a:solidFill>
                  <a:srgbClr val="FFFFFF"/>
                </a:solidFill>
                <a:latin typeface="Calibri"/>
                <a:ea typeface="Calibri"/>
                <a:cs typeface="Calibri"/>
                <a:sym typeface="Calibri"/>
              </a:endParaRPr>
            </a:p>
          </p:txBody>
        </p:sp>
        <p:cxnSp>
          <p:nvCxnSpPr>
            <p:cNvPr id="100" name="Google Shape;100;p1"/>
            <p:cNvCxnSpPr/>
            <p:nvPr/>
          </p:nvCxnSpPr>
          <p:spPr>
            <a:xfrm>
              <a:off x="5827489" y="4789713"/>
              <a:ext cx="576943" cy="0"/>
            </a:xfrm>
            <a:prstGeom prst="straightConnector1">
              <a:avLst/>
            </a:prstGeom>
            <a:noFill/>
            <a:ln w="25400" cap="flat" cmpd="sng">
              <a:solidFill>
                <a:srgbClr val="262626"/>
              </a:solidFill>
              <a:prstDash val="solid"/>
              <a:miter lim="800000"/>
              <a:headEnd type="none" w="sm" len="sm"/>
              <a:tailEnd type="none" w="sm" len="sm"/>
            </a:ln>
          </p:spPr>
        </p:cxnSp>
        <p:cxnSp>
          <p:nvCxnSpPr>
            <p:cNvPr id="101" name="Google Shape;101;p1"/>
            <p:cNvCxnSpPr/>
            <p:nvPr/>
          </p:nvCxnSpPr>
          <p:spPr>
            <a:xfrm rot="10800000">
              <a:off x="6139543" y="4343400"/>
              <a:ext cx="0" cy="431800"/>
            </a:xfrm>
            <a:prstGeom prst="straightConnector1">
              <a:avLst/>
            </a:prstGeom>
            <a:noFill/>
            <a:ln w="25400" cap="flat" cmpd="sng">
              <a:solidFill>
                <a:srgbClr val="262626"/>
              </a:solidFill>
              <a:prstDash val="solid"/>
              <a:miter lim="800000"/>
              <a:headEnd type="none" w="sm" len="sm"/>
              <a:tailEnd type="none" w="sm" len="sm"/>
            </a:ln>
          </p:spPr>
        </p:cxnSp>
        <p:cxnSp>
          <p:nvCxnSpPr>
            <p:cNvPr id="102" name="Google Shape;102;p1"/>
            <p:cNvCxnSpPr/>
            <p:nvPr/>
          </p:nvCxnSpPr>
          <p:spPr>
            <a:xfrm rot="10800000">
              <a:off x="6139543" y="1781629"/>
              <a:ext cx="0" cy="431800"/>
            </a:xfrm>
            <a:prstGeom prst="straightConnector1">
              <a:avLst/>
            </a:prstGeom>
            <a:noFill/>
            <a:ln w="25400" cap="flat" cmpd="sng">
              <a:solidFill>
                <a:srgbClr val="3F3F3F"/>
              </a:solidFill>
              <a:prstDash val="solid"/>
              <a:miter lim="800000"/>
              <a:headEnd type="triangle" w="lg" len="lg"/>
              <a:tailEnd type="none" w="sm" len="sm"/>
            </a:ln>
          </p:spPr>
        </p:cxnSp>
        <p:sp>
          <p:nvSpPr>
            <p:cNvPr id="103" name="Google Shape;103;p1"/>
            <p:cNvSpPr txBox="1"/>
            <p:nvPr/>
          </p:nvSpPr>
          <p:spPr>
            <a:xfrm>
              <a:off x="5827489" y="1367580"/>
              <a:ext cx="642257" cy="400069"/>
            </a:xfrm>
            <a:prstGeom prst="rect">
              <a:avLst/>
            </a:prstGeom>
            <a:noFill/>
            <a:ln>
              <a:noFill/>
            </a:ln>
          </p:spPr>
          <p:txBody>
            <a:bodyPr spcFirstLastPara="1" wrap="square" lIns="68569" tIns="34275" rIns="68569" bIns="34275" anchor="t" anchorCtr="0">
              <a:spAutoFit/>
            </a:bodyPr>
            <a:lstStyle/>
            <a:p>
              <a:pPr algn="ctr" defTabSz="685800"/>
              <a:r>
                <a:rPr lang="en-US" sz="1500" b="1" dirty="0">
                  <a:solidFill>
                    <a:srgbClr val="7030A0"/>
                  </a:solidFill>
                  <a:latin typeface="Calibri"/>
                  <a:ea typeface="Calibri"/>
                  <a:cs typeface="Calibri"/>
                  <a:sym typeface="Calibri"/>
                </a:rPr>
                <a:t>02</a:t>
              </a:r>
              <a:endParaRPr sz="1050" dirty="0"/>
            </a:p>
          </p:txBody>
        </p:sp>
        <p:sp>
          <p:nvSpPr>
            <p:cNvPr id="104" name="Google Shape;104;p1"/>
            <p:cNvSpPr txBox="1"/>
            <p:nvPr/>
          </p:nvSpPr>
          <p:spPr>
            <a:xfrm>
              <a:off x="5050055" y="4838839"/>
              <a:ext cx="2050005" cy="1200288"/>
            </a:xfrm>
            <a:prstGeom prst="rect">
              <a:avLst/>
            </a:prstGeom>
            <a:noFill/>
            <a:ln>
              <a:noFill/>
            </a:ln>
          </p:spPr>
          <p:txBody>
            <a:bodyPr spcFirstLastPara="1" wrap="square" lIns="68569" tIns="34275" rIns="68569" bIns="34275" anchor="t" anchorCtr="0">
              <a:spAutoFit/>
            </a:bodyPr>
            <a:lstStyle/>
            <a:p>
              <a:pPr algn="ctr" defTabSz="685800"/>
              <a:r>
                <a:rPr lang="en-US" sz="1800" b="1" dirty="0">
                  <a:solidFill>
                    <a:srgbClr val="7030A0"/>
                  </a:solidFill>
                  <a:latin typeface="Calibri"/>
                  <a:ea typeface="Calibri"/>
                  <a:cs typeface="Calibri"/>
                  <a:sym typeface="Calibri"/>
                </a:rPr>
                <a:t>Components of Endocrine System</a:t>
              </a:r>
              <a:endParaRPr sz="1350" dirty="0"/>
            </a:p>
          </p:txBody>
        </p:sp>
        <p:sp>
          <p:nvSpPr>
            <p:cNvPr id="105" name="Google Shape;105;p1"/>
            <p:cNvSpPr txBox="1"/>
            <p:nvPr/>
          </p:nvSpPr>
          <p:spPr>
            <a:xfrm>
              <a:off x="5181600" y="5121086"/>
              <a:ext cx="1965961" cy="261569"/>
            </a:xfrm>
            <a:prstGeom prst="rect">
              <a:avLst/>
            </a:prstGeom>
            <a:noFill/>
            <a:ln>
              <a:noFill/>
            </a:ln>
          </p:spPr>
          <p:txBody>
            <a:bodyPr spcFirstLastPara="1" wrap="square" lIns="68569" tIns="34275" rIns="68569" bIns="34275" anchor="t" anchorCtr="0">
              <a:spAutoFit/>
            </a:bodyPr>
            <a:lstStyle/>
            <a:p>
              <a:pPr algn="ctr" defTabSz="685800"/>
              <a:endParaRPr sz="825">
                <a:solidFill>
                  <a:srgbClr val="7030A0"/>
                </a:solidFill>
                <a:latin typeface="Calibri"/>
                <a:ea typeface="Calibri"/>
                <a:cs typeface="Calibri"/>
                <a:sym typeface="Calibri"/>
              </a:endParaRPr>
            </a:p>
          </p:txBody>
        </p:sp>
      </p:grpSp>
      <p:grpSp>
        <p:nvGrpSpPr>
          <p:cNvPr id="107" name="Google Shape;107;p1"/>
          <p:cNvGrpSpPr/>
          <p:nvPr/>
        </p:nvGrpSpPr>
        <p:grpSpPr>
          <a:xfrm>
            <a:off x="185057" y="766879"/>
            <a:ext cx="1616088" cy="4232766"/>
            <a:chOff x="4992777" y="1324429"/>
            <a:chExt cx="2154784" cy="5643688"/>
          </a:xfrm>
        </p:grpSpPr>
        <p:sp>
          <p:nvSpPr>
            <p:cNvPr id="108" name="Google Shape;108;p1"/>
            <p:cNvSpPr/>
            <p:nvPr/>
          </p:nvSpPr>
          <p:spPr>
            <a:xfrm>
              <a:off x="6125030" y="2378906"/>
              <a:ext cx="1022531" cy="2100188"/>
            </a:xfrm>
            <a:custGeom>
              <a:avLst/>
              <a:gdLst/>
              <a:ahLst/>
              <a:cxnLst/>
              <a:rect l="l" t="t" r="r" b="b"/>
              <a:pathLst>
                <a:path w="1022531" h="2100188" extrusionOk="0">
                  <a:moveTo>
                    <a:pt x="0" y="0"/>
                  </a:moveTo>
                  <a:lnTo>
                    <a:pt x="78487" y="3963"/>
                  </a:lnTo>
                  <a:cubicBezTo>
                    <a:pt x="608743" y="57814"/>
                    <a:pt x="1022531" y="505631"/>
                    <a:pt x="1022531" y="1050094"/>
                  </a:cubicBezTo>
                  <a:cubicBezTo>
                    <a:pt x="1022531" y="1594558"/>
                    <a:pt x="608743" y="2042375"/>
                    <a:pt x="78487" y="2096225"/>
                  </a:cubicBezTo>
                  <a:lnTo>
                    <a:pt x="0" y="2100188"/>
                  </a:lnTo>
                  <a:close/>
                </a:path>
              </a:pathLst>
            </a:custGeom>
            <a:solidFill>
              <a:srgbClr val="92D050"/>
            </a:solidFill>
            <a:ln>
              <a:noFill/>
            </a:ln>
          </p:spPr>
          <p:txBody>
            <a:bodyPr spcFirstLastPara="1" wrap="square" lIns="68569" tIns="34275" rIns="68569" bIns="34275" anchor="ctr" anchorCtr="0">
              <a:noAutofit/>
            </a:bodyPr>
            <a:lstStyle/>
            <a:p>
              <a:pPr algn="ctr" defTabSz="685800"/>
              <a:endParaRPr sz="1350">
                <a:solidFill>
                  <a:srgbClr val="FFFFFF"/>
                </a:solidFill>
                <a:latin typeface="Calibri"/>
                <a:ea typeface="Calibri"/>
                <a:cs typeface="Calibri"/>
                <a:sym typeface="Calibri"/>
              </a:endParaRPr>
            </a:p>
          </p:txBody>
        </p:sp>
        <p:sp>
          <p:nvSpPr>
            <p:cNvPr id="109" name="Google Shape;109;p1"/>
            <p:cNvSpPr/>
            <p:nvPr/>
          </p:nvSpPr>
          <p:spPr>
            <a:xfrm>
              <a:off x="5181600" y="2514600"/>
              <a:ext cx="1828800" cy="1828800"/>
            </a:xfrm>
            <a:prstGeom prst="ellipse">
              <a:avLst/>
            </a:prstGeom>
            <a:solidFill>
              <a:schemeClr val="lt1"/>
            </a:soli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defTabSz="685800"/>
              <a:endParaRPr sz="1350">
                <a:solidFill>
                  <a:srgbClr val="FFFFFF"/>
                </a:solidFill>
                <a:latin typeface="Calibri"/>
                <a:ea typeface="Calibri"/>
                <a:cs typeface="Calibri"/>
                <a:sym typeface="Calibri"/>
              </a:endParaRPr>
            </a:p>
          </p:txBody>
        </p:sp>
        <p:sp>
          <p:nvSpPr>
            <p:cNvPr id="110" name="Google Shape;110;p1"/>
            <p:cNvSpPr/>
            <p:nvPr/>
          </p:nvSpPr>
          <p:spPr>
            <a:xfrm>
              <a:off x="5910943" y="1324429"/>
              <a:ext cx="457200" cy="457200"/>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68569" tIns="34275" rIns="68569" bIns="34275" anchor="ctr" anchorCtr="0">
              <a:noAutofit/>
            </a:bodyPr>
            <a:lstStyle/>
            <a:p>
              <a:pPr algn="ctr" defTabSz="685800"/>
              <a:endParaRPr sz="1350">
                <a:solidFill>
                  <a:srgbClr val="FFFFFF"/>
                </a:solidFill>
                <a:latin typeface="Calibri"/>
                <a:ea typeface="Calibri"/>
                <a:cs typeface="Calibri"/>
                <a:sym typeface="Calibri"/>
              </a:endParaRPr>
            </a:p>
          </p:txBody>
        </p:sp>
        <p:cxnSp>
          <p:nvCxnSpPr>
            <p:cNvPr id="111" name="Google Shape;111;p1"/>
            <p:cNvCxnSpPr/>
            <p:nvPr/>
          </p:nvCxnSpPr>
          <p:spPr>
            <a:xfrm>
              <a:off x="5827489" y="4789713"/>
              <a:ext cx="576943" cy="0"/>
            </a:xfrm>
            <a:prstGeom prst="straightConnector1">
              <a:avLst/>
            </a:prstGeom>
            <a:noFill/>
            <a:ln w="25400" cap="flat" cmpd="sng">
              <a:solidFill>
                <a:srgbClr val="262626"/>
              </a:solidFill>
              <a:prstDash val="solid"/>
              <a:miter lim="800000"/>
              <a:headEnd type="none" w="sm" len="sm"/>
              <a:tailEnd type="none" w="sm" len="sm"/>
            </a:ln>
          </p:spPr>
        </p:cxnSp>
        <p:cxnSp>
          <p:nvCxnSpPr>
            <p:cNvPr id="112" name="Google Shape;112;p1"/>
            <p:cNvCxnSpPr/>
            <p:nvPr/>
          </p:nvCxnSpPr>
          <p:spPr>
            <a:xfrm rot="10800000">
              <a:off x="6139543" y="4343400"/>
              <a:ext cx="0" cy="431800"/>
            </a:xfrm>
            <a:prstGeom prst="straightConnector1">
              <a:avLst/>
            </a:prstGeom>
            <a:noFill/>
            <a:ln w="25400" cap="flat" cmpd="sng">
              <a:solidFill>
                <a:srgbClr val="262626"/>
              </a:solidFill>
              <a:prstDash val="solid"/>
              <a:miter lim="800000"/>
              <a:headEnd type="none" w="sm" len="sm"/>
              <a:tailEnd type="none" w="sm" len="sm"/>
            </a:ln>
          </p:spPr>
        </p:cxnSp>
        <p:cxnSp>
          <p:nvCxnSpPr>
            <p:cNvPr id="113" name="Google Shape;113;p1"/>
            <p:cNvCxnSpPr/>
            <p:nvPr/>
          </p:nvCxnSpPr>
          <p:spPr>
            <a:xfrm rot="10800000">
              <a:off x="6139543" y="1781629"/>
              <a:ext cx="0" cy="431800"/>
            </a:xfrm>
            <a:prstGeom prst="straightConnector1">
              <a:avLst/>
            </a:prstGeom>
            <a:noFill/>
            <a:ln w="25400" cap="flat" cmpd="sng">
              <a:solidFill>
                <a:srgbClr val="3F3F3F"/>
              </a:solidFill>
              <a:prstDash val="solid"/>
              <a:miter lim="800000"/>
              <a:headEnd type="triangle" w="lg" len="lg"/>
              <a:tailEnd type="none" w="sm" len="sm"/>
            </a:ln>
          </p:spPr>
        </p:cxnSp>
        <p:sp>
          <p:nvSpPr>
            <p:cNvPr id="114" name="Google Shape;114;p1"/>
            <p:cNvSpPr txBox="1"/>
            <p:nvPr/>
          </p:nvSpPr>
          <p:spPr>
            <a:xfrm>
              <a:off x="5827489" y="1346953"/>
              <a:ext cx="718316" cy="400069"/>
            </a:xfrm>
            <a:prstGeom prst="rect">
              <a:avLst/>
            </a:prstGeom>
            <a:noFill/>
            <a:ln>
              <a:noFill/>
            </a:ln>
          </p:spPr>
          <p:txBody>
            <a:bodyPr spcFirstLastPara="1" wrap="square" lIns="68569" tIns="34275" rIns="68569" bIns="34275" anchor="t" anchorCtr="0">
              <a:spAutoFit/>
            </a:bodyPr>
            <a:lstStyle/>
            <a:p>
              <a:pPr algn="ctr" defTabSz="685800"/>
              <a:r>
                <a:rPr lang="en-US" sz="1500" b="1" dirty="0">
                  <a:solidFill>
                    <a:srgbClr val="92D050"/>
                  </a:solidFill>
                  <a:latin typeface="Calibri"/>
                  <a:ea typeface="Calibri"/>
                  <a:cs typeface="Calibri"/>
                  <a:sym typeface="Calibri"/>
                </a:rPr>
                <a:t>01</a:t>
              </a:r>
              <a:endParaRPr sz="1050" dirty="0"/>
            </a:p>
          </p:txBody>
        </p:sp>
        <p:sp>
          <p:nvSpPr>
            <p:cNvPr id="115" name="Google Shape;115;p1"/>
            <p:cNvSpPr txBox="1"/>
            <p:nvPr/>
          </p:nvSpPr>
          <p:spPr>
            <a:xfrm>
              <a:off x="4992777" y="4938927"/>
              <a:ext cx="2090057" cy="1200288"/>
            </a:xfrm>
            <a:prstGeom prst="rect">
              <a:avLst/>
            </a:prstGeom>
            <a:noFill/>
            <a:ln>
              <a:noFill/>
            </a:ln>
          </p:spPr>
          <p:txBody>
            <a:bodyPr spcFirstLastPara="1" wrap="square" lIns="68569" tIns="34275" rIns="68569" bIns="34275" anchor="t" anchorCtr="0">
              <a:spAutoFit/>
            </a:bodyPr>
            <a:lstStyle/>
            <a:p>
              <a:pPr algn="ctr" defTabSz="685800"/>
              <a:r>
                <a:rPr lang="en-US" sz="1800" b="1" dirty="0">
                  <a:solidFill>
                    <a:srgbClr val="92D050"/>
                  </a:solidFill>
                  <a:latin typeface="Calibri"/>
                  <a:ea typeface="Calibri"/>
                  <a:cs typeface="Calibri"/>
                  <a:sym typeface="Calibri"/>
                </a:rPr>
                <a:t> Endocrine system anatomy</a:t>
              </a:r>
              <a:endParaRPr sz="1350" dirty="0"/>
            </a:p>
          </p:txBody>
        </p:sp>
        <p:sp>
          <p:nvSpPr>
            <p:cNvPr id="116" name="Google Shape;116;p1"/>
            <p:cNvSpPr txBox="1"/>
            <p:nvPr/>
          </p:nvSpPr>
          <p:spPr>
            <a:xfrm rot="3840000">
              <a:off x="4793412" y="5854352"/>
              <a:ext cx="1965961" cy="261569"/>
            </a:xfrm>
            <a:prstGeom prst="rect">
              <a:avLst/>
            </a:prstGeom>
            <a:noFill/>
            <a:ln>
              <a:noFill/>
            </a:ln>
          </p:spPr>
          <p:txBody>
            <a:bodyPr spcFirstLastPara="1" wrap="square" lIns="68569" tIns="34275" rIns="68569" bIns="34275" anchor="t" anchorCtr="0">
              <a:spAutoFit/>
            </a:bodyPr>
            <a:lstStyle/>
            <a:p>
              <a:pPr algn="ctr" defTabSz="685800"/>
              <a:endParaRPr sz="825">
                <a:solidFill>
                  <a:srgbClr val="92D050"/>
                </a:solidFill>
                <a:latin typeface="Calibri"/>
                <a:ea typeface="Calibri"/>
                <a:cs typeface="Calibri"/>
                <a:sym typeface="Calibri"/>
              </a:endParaRPr>
            </a:p>
          </p:txBody>
        </p:sp>
      </p:grpSp>
      <p:grpSp>
        <p:nvGrpSpPr>
          <p:cNvPr id="118" name="Google Shape;118;p1"/>
          <p:cNvGrpSpPr/>
          <p:nvPr/>
        </p:nvGrpSpPr>
        <p:grpSpPr>
          <a:xfrm>
            <a:off x="7514671" y="760687"/>
            <a:ext cx="1474471" cy="3043670"/>
            <a:chOff x="5181600" y="1324429"/>
            <a:chExt cx="1965961" cy="4058227"/>
          </a:xfrm>
        </p:grpSpPr>
        <p:sp>
          <p:nvSpPr>
            <p:cNvPr id="119" name="Google Shape;119;p1"/>
            <p:cNvSpPr/>
            <p:nvPr/>
          </p:nvSpPr>
          <p:spPr>
            <a:xfrm>
              <a:off x="6110653" y="2364529"/>
              <a:ext cx="1022531" cy="2100188"/>
            </a:xfrm>
            <a:custGeom>
              <a:avLst/>
              <a:gdLst/>
              <a:ahLst/>
              <a:cxnLst/>
              <a:rect l="l" t="t" r="r" b="b"/>
              <a:pathLst>
                <a:path w="1022531" h="2100188" extrusionOk="0">
                  <a:moveTo>
                    <a:pt x="0" y="0"/>
                  </a:moveTo>
                  <a:lnTo>
                    <a:pt x="78487" y="3963"/>
                  </a:lnTo>
                  <a:cubicBezTo>
                    <a:pt x="608743" y="57814"/>
                    <a:pt x="1022531" y="505631"/>
                    <a:pt x="1022531" y="1050094"/>
                  </a:cubicBezTo>
                  <a:cubicBezTo>
                    <a:pt x="1022531" y="1594558"/>
                    <a:pt x="608743" y="2042375"/>
                    <a:pt x="78487" y="2096225"/>
                  </a:cubicBezTo>
                  <a:lnTo>
                    <a:pt x="0" y="2100188"/>
                  </a:lnTo>
                  <a:close/>
                </a:path>
              </a:pathLst>
            </a:custGeom>
            <a:solidFill>
              <a:srgbClr val="FF0000"/>
            </a:solidFill>
            <a:ln>
              <a:noFill/>
            </a:ln>
          </p:spPr>
          <p:txBody>
            <a:bodyPr spcFirstLastPara="1" wrap="square" lIns="68569" tIns="34275" rIns="68569" bIns="34275" anchor="ctr" anchorCtr="0">
              <a:noAutofit/>
            </a:bodyPr>
            <a:lstStyle/>
            <a:p>
              <a:pPr algn="ctr" defTabSz="685800"/>
              <a:endParaRPr sz="1350">
                <a:solidFill>
                  <a:srgbClr val="FFFFFF"/>
                </a:solidFill>
                <a:latin typeface="Calibri"/>
                <a:ea typeface="Calibri"/>
                <a:cs typeface="Calibri"/>
                <a:sym typeface="Calibri"/>
              </a:endParaRPr>
            </a:p>
          </p:txBody>
        </p:sp>
        <p:sp>
          <p:nvSpPr>
            <p:cNvPr id="120" name="Google Shape;120;p1"/>
            <p:cNvSpPr/>
            <p:nvPr/>
          </p:nvSpPr>
          <p:spPr>
            <a:xfrm>
              <a:off x="5181600" y="2514600"/>
              <a:ext cx="1828800" cy="1828800"/>
            </a:xfrm>
            <a:prstGeom prst="ellipse">
              <a:avLst/>
            </a:prstGeom>
            <a:solidFill>
              <a:schemeClr val="lt1"/>
            </a:soli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defTabSz="685800"/>
              <a:endParaRPr sz="1350">
                <a:solidFill>
                  <a:srgbClr val="FFFFFF"/>
                </a:solidFill>
                <a:latin typeface="Calibri"/>
                <a:ea typeface="Calibri"/>
                <a:cs typeface="Calibri"/>
                <a:sym typeface="Calibri"/>
              </a:endParaRPr>
            </a:p>
          </p:txBody>
        </p:sp>
        <p:sp>
          <p:nvSpPr>
            <p:cNvPr id="121" name="Google Shape;121;p1"/>
            <p:cNvSpPr/>
            <p:nvPr/>
          </p:nvSpPr>
          <p:spPr>
            <a:xfrm>
              <a:off x="5910943" y="1324429"/>
              <a:ext cx="457200" cy="457200"/>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68569" tIns="34275" rIns="68569" bIns="34275" anchor="ctr" anchorCtr="0">
              <a:noAutofit/>
            </a:bodyPr>
            <a:lstStyle/>
            <a:p>
              <a:pPr algn="ctr" defTabSz="685800"/>
              <a:endParaRPr sz="1350">
                <a:solidFill>
                  <a:srgbClr val="FFFFFF"/>
                </a:solidFill>
                <a:latin typeface="Calibri"/>
                <a:ea typeface="Calibri"/>
                <a:cs typeface="Calibri"/>
                <a:sym typeface="Calibri"/>
              </a:endParaRPr>
            </a:p>
          </p:txBody>
        </p:sp>
        <p:cxnSp>
          <p:nvCxnSpPr>
            <p:cNvPr id="122" name="Google Shape;122;p1"/>
            <p:cNvCxnSpPr/>
            <p:nvPr/>
          </p:nvCxnSpPr>
          <p:spPr>
            <a:xfrm>
              <a:off x="5827489" y="4789713"/>
              <a:ext cx="576943" cy="0"/>
            </a:xfrm>
            <a:prstGeom prst="straightConnector1">
              <a:avLst/>
            </a:prstGeom>
            <a:noFill/>
            <a:ln w="25400" cap="flat" cmpd="sng">
              <a:solidFill>
                <a:srgbClr val="262626"/>
              </a:solidFill>
              <a:prstDash val="solid"/>
              <a:miter lim="800000"/>
              <a:headEnd type="none" w="sm" len="sm"/>
              <a:tailEnd type="none" w="sm" len="sm"/>
            </a:ln>
          </p:spPr>
        </p:cxnSp>
        <p:cxnSp>
          <p:nvCxnSpPr>
            <p:cNvPr id="123" name="Google Shape;123;p1"/>
            <p:cNvCxnSpPr/>
            <p:nvPr/>
          </p:nvCxnSpPr>
          <p:spPr>
            <a:xfrm rot="10800000">
              <a:off x="6139543" y="4343400"/>
              <a:ext cx="0" cy="431800"/>
            </a:xfrm>
            <a:prstGeom prst="straightConnector1">
              <a:avLst/>
            </a:prstGeom>
            <a:noFill/>
            <a:ln w="25400" cap="flat" cmpd="sng">
              <a:solidFill>
                <a:srgbClr val="262626"/>
              </a:solidFill>
              <a:prstDash val="solid"/>
              <a:miter lim="800000"/>
              <a:headEnd type="none" w="sm" len="sm"/>
              <a:tailEnd type="none" w="sm" len="sm"/>
            </a:ln>
          </p:spPr>
        </p:cxnSp>
        <p:cxnSp>
          <p:nvCxnSpPr>
            <p:cNvPr id="124" name="Google Shape;124;p1"/>
            <p:cNvCxnSpPr/>
            <p:nvPr/>
          </p:nvCxnSpPr>
          <p:spPr>
            <a:xfrm rot="10800000">
              <a:off x="6139543" y="1781629"/>
              <a:ext cx="0" cy="431800"/>
            </a:xfrm>
            <a:prstGeom prst="straightConnector1">
              <a:avLst/>
            </a:prstGeom>
            <a:noFill/>
            <a:ln w="25400" cap="flat" cmpd="sng">
              <a:solidFill>
                <a:srgbClr val="3F3F3F"/>
              </a:solidFill>
              <a:prstDash val="solid"/>
              <a:miter lim="800000"/>
              <a:headEnd type="triangle" w="lg" len="lg"/>
              <a:tailEnd type="none" w="sm" len="sm"/>
            </a:ln>
          </p:spPr>
        </p:cxnSp>
        <p:sp>
          <p:nvSpPr>
            <p:cNvPr id="125" name="Google Shape;125;p1"/>
            <p:cNvSpPr txBox="1"/>
            <p:nvPr/>
          </p:nvSpPr>
          <p:spPr>
            <a:xfrm>
              <a:off x="5827489" y="1367580"/>
              <a:ext cx="642257" cy="400069"/>
            </a:xfrm>
            <a:prstGeom prst="rect">
              <a:avLst/>
            </a:prstGeom>
            <a:noFill/>
            <a:ln>
              <a:noFill/>
            </a:ln>
          </p:spPr>
          <p:txBody>
            <a:bodyPr spcFirstLastPara="1" wrap="square" lIns="68569" tIns="34275" rIns="68569" bIns="34275" anchor="t" anchorCtr="0">
              <a:spAutoFit/>
            </a:bodyPr>
            <a:lstStyle/>
            <a:p>
              <a:pPr algn="ctr" defTabSz="685800"/>
              <a:r>
                <a:rPr lang="en-US" sz="1500" b="1" dirty="0">
                  <a:solidFill>
                    <a:srgbClr val="FF0000"/>
                  </a:solidFill>
                  <a:latin typeface="Calibri"/>
                  <a:ea typeface="Calibri"/>
                  <a:cs typeface="Calibri"/>
                  <a:sym typeface="Calibri"/>
                </a:rPr>
                <a:t>05</a:t>
              </a:r>
              <a:endParaRPr sz="1050" dirty="0"/>
            </a:p>
          </p:txBody>
        </p:sp>
        <p:sp>
          <p:nvSpPr>
            <p:cNvPr id="126" name="Google Shape;126;p1"/>
            <p:cNvSpPr txBox="1"/>
            <p:nvPr/>
          </p:nvSpPr>
          <p:spPr>
            <a:xfrm>
              <a:off x="5423867" y="4838840"/>
              <a:ext cx="1465714" cy="461624"/>
            </a:xfrm>
            <a:prstGeom prst="rect">
              <a:avLst/>
            </a:prstGeom>
            <a:noFill/>
            <a:ln>
              <a:noFill/>
            </a:ln>
          </p:spPr>
          <p:txBody>
            <a:bodyPr spcFirstLastPara="1" wrap="square" lIns="68569" tIns="34275" rIns="68569" bIns="34275" anchor="t" anchorCtr="0">
              <a:spAutoFit/>
            </a:bodyPr>
            <a:lstStyle/>
            <a:p>
              <a:pPr algn="ctr" defTabSz="685800"/>
              <a:r>
                <a:rPr lang="en-US" sz="1800" b="1" dirty="0">
                  <a:solidFill>
                    <a:srgbClr val="FF0000"/>
                  </a:solidFill>
                  <a:latin typeface="Calibri"/>
                  <a:ea typeface="Calibri"/>
                  <a:cs typeface="Calibri"/>
                  <a:sym typeface="Calibri"/>
                </a:rPr>
                <a:t>Disorders</a:t>
              </a:r>
              <a:endParaRPr sz="1050" dirty="0"/>
            </a:p>
          </p:txBody>
        </p:sp>
        <p:sp>
          <p:nvSpPr>
            <p:cNvPr id="127" name="Google Shape;127;p1"/>
            <p:cNvSpPr txBox="1"/>
            <p:nvPr/>
          </p:nvSpPr>
          <p:spPr>
            <a:xfrm>
              <a:off x="5181600" y="5121087"/>
              <a:ext cx="1965961" cy="261569"/>
            </a:xfrm>
            <a:prstGeom prst="rect">
              <a:avLst/>
            </a:prstGeom>
            <a:noFill/>
            <a:ln>
              <a:noFill/>
            </a:ln>
          </p:spPr>
          <p:txBody>
            <a:bodyPr spcFirstLastPara="1" wrap="square" lIns="68569" tIns="34275" rIns="68569" bIns="34275" anchor="t" anchorCtr="0">
              <a:spAutoFit/>
            </a:bodyPr>
            <a:lstStyle/>
            <a:p>
              <a:pPr algn="ctr" defTabSz="685800"/>
              <a:endParaRPr sz="825">
                <a:solidFill>
                  <a:srgbClr val="FF0000"/>
                </a:solidFill>
                <a:latin typeface="Calibri"/>
                <a:ea typeface="Calibri"/>
                <a:cs typeface="Calibri"/>
                <a:sym typeface="Calibri"/>
              </a:endParaRPr>
            </a:p>
          </p:txBody>
        </p:sp>
      </p:grpSp>
      <p:grpSp>
        <p:nvGrpSpPr>
          <p:cNvPr id="129" name="Google Shape;129;p1"/>
          <p:cNvGrpSpPr/>
          <p:nvPr/>
        </p:nvGrpSpPr>
        <p:grpSpPr>
          <a:xfrm>
            <a:off x="5754623" y="790426"/>
            <a:ext cx="1474471" cy="3536024"/>
            <a:chOff x="5181600" y="1324429"/>
            <a:chExt cx="1965961" cy="4714699"/>
          </a:xfrm>
        </p:grpSpPr>
        <p:sp>
          <p:nvSpPr>
            <p:cNvPr id="130" name="Google Shape;130;p1"/>
            <p:cNvSpPr/>
            <p:nvPr/>
          </p:nvSpPr>
          <p:spPr>
            <a:xfrm>
              <a:off x="6125030" y="2378906"/>
              <a:ext cx="1022531" cy="2100188"/>
            </a:xfrm>
            <a:custGeom>
              <a:avLst/>
              <a:gdLst/>
              <a:ahLst/>
              <a:cxnLst/>
              <a:rect l="l" t="t" r="r" b="b"/>
              <a:pathLst>
                <a:path w="1022531" h="2100188" extrusionOk="0">
                  <a:moveTo>
                    <a:pt x="0" y="0"/>
                  </a:moveTo>
                  <a:lnTo>
                    <a:pt x="78487" y="3963"/>
                  </a:lnTo>
                  <a:cubicBezTo>
                    <a:pt x="608743" y="57814"/>
                    <a:pt x="1022531" y="505631"/>
                    <a:pt x="1022531" y="1050094"/>
                  </a:cubicBezTo>
                  <a:cubicBezTo>
                    <a:pt x="1022531" y="1594558"/>
                    <a:pt x="608743" y="2042375"/>
                    <a:pt x="78487" y="2096225"/>
                  </a:cubicBezTo>
                  <a:lnTo>
                    <a:pt x="0" y="2100188"/>
                  </a:lnTo>
                  <a:close/>
                </a:path>
              </a:pathLst>
            </a:custGeom>
            <a:solidFill>
              <a:srgbClr val="FFC000"/>
            </a:solidFill>
            <a:ln>
              <a:noFill/>
            </a:ln>
          </p:spPr>
          <p:txBody>
            <a:bodyPr spcFirstLastPara="1" wrap="square" lIns="68569" tIns="34275" rIns="68569" bIns="34275" anchor="ctr" anchorCtr="0">
              <a:noAutofit/>
            </a:bodyPr>
            <a:lstStyle/>
            <a:p>
              <a:pPr algn="ctr" defTabSz="685800"/>
              <a:endParaRPr sz="1350">
                <a:solidFill>
                  <a:srgbClr val="FFFFFF"/>
                </a:solidFill>
                <a:latin typeface="Calibri"/>
                <a:ea typeface="Calibri"/>
                <a:cs typeface="Calibri"/>
                <a:sym typeface="Calibri"/>
              </a:endParaRPr>
            </a:p>
          </p:txBody>
        </p:sp>
        <p:sp>
          <p:nvSpPr>
            <p:cNvPr id="131" name="Google Shape;131;p1"/>
            <p:cNvSpPr/>
            <p:nvPr/>
          </p:nvSpPr>
          <p:spPr>
            <a:xfrm>
              <a:off x="5181600" y="2514600"/>
              <a:ext cx="1828800" cy="1828800"/>
            </a:xfrm>
            <a:prstGeom prst="ellipse">
              <a:avLst/>
            </a:prstGeom>
            <a:solidFill>
              <a:schemeClr val="lt1"/>
            </a:soli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defTabSz="685800"/>
              <a:endParaRPr sz="1350">
                <a:solidFill>
                  <a:srgbClr val="FFFFFF"/>
                </a:solidFill>
                <a:latin typeface="Calibri"/>
                <a:ea typeface="Calibri"/>
                <a:cs typeface="Calibri"/>
                <a:sym typeface="Calibri"/>
              </a:endParaRPr>
            </a:p>
          </p:txBody>
        </p:sp>
        <p:sp>
          <p:nvSpPr>
            <p:cNvPr id="132" name="Google Shape;132;p1"/>
            <p:cNvSpPr/>
            <p:nvPr/>
          </p:nvSpPr>
          <p:spPr>
            <a:xfrm>
              <a:off x="5910943" y="1324429"/>
              <a:ext cx="457200" cy="457200"/>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68569" tIns="34275" rIns="68569" bIns="34275" anchor="ctr" anchorCtr="0">
              <a:noAutofit/>
            </a:bodyPr>
            <a:lstStyle/>
            <a:p>
              <a:pPr algn="ctr" defTabSz="685800"/>
              <a:endParaRPr sz="1350">
                <a:solidFill>
                  <a:srgbClr val="FFFFFF"/>
                </a:solidFill>
                <a:latin typeface="Calibri"/>
                <a:ea typeface="Calibri"/>
                <a:cs typeface="Calibri"/>
                <a:sym typeface="Calibri"/>
              </a:endParaRPr>
            </a:p>
          </p:txBody>
        </p:sp>
        <p:cxnSp>
          <p:nvCxnSpPr>
            <p:cNvPr id="133" name="Google Shape;133;p1"/>
            <p:cNvCxnSpPr/>
            <p:nvPr/>
          </p:nvCxnSpPr>
          <p:spPr>
            <a:xfrm>
              <a:off x="5827489" y="4789713"/>
              <a:ext cx="576943" cy="0"/>
            </a:xfrm>
            <a:prstGeom prst="straightConnector1">
              <a:avLst/>
            </a:prstGeom>
            <a:noFill/>
            <a:ln w="25400" cap="flat" cmpd="sng">
              <a:solidFill>
                <a:srgbClr val="262626"/>
              </a:solidFill>
              <a:prstDash val="solid"/>
              <a:miter lim="800000"/>
              <a:headEnd type="none" w="sm" len="sm"/>
              <a:tailEnd type="none" w="sm" len="sm"/>
            </a:ln>
          </p:spPr>
        </p:cxnSp>
        <p:cxnSp>
          <p:nvCxnSpPr>
            <p:cNvPr id="134" name="Google Shape;134;p1"/>
            <p:cNvCxnSpPr/>
            <p:nvPr/>
          </p:nvCxnSpPr>
          <p:spPr>
            <a:xfrm rot="10800000">
              <a:off x="6139543" y="4343400"/>
              <a:ext cx="0" cy="431800"/>
            </a:xfrm>
            <a:prstGeom prst="straightConnector1">
              <a:avLst/>
            </a:prstGeom>
            <a:noFill/>
            <a:ln w="25400" cap="flat" cmpd="sng">
              <a:solidFill>
                <a:srgbClr val="262626"/>
              </a:solidFill>
              <a:prstDash val="solid"/>
              <a:miter lim="800000"/>
              <a:headEnd type="none" w="sm" len="sm"/>
              <a:tailEnd type="none" w="sm" len="sm"/>
            </a:ln>
          </p:spPr>
        </p:cxnSp>
        <p:cxnSp>
          <p:nvCxnSpPr>
            <p:cNvPr id="135" name="Google Shape;135;p1"/>
            <p:cNvCxnSpPr/>
            <p:nvPr/>
          </p:nvCxnSpPr>
          <p:spPr>
            <a:xfrm rot="10800000">
              <a:off x="6139543" y="1781629"/>
              <a:ext cx="0" cy="431800"/>
            </a:xfrm>
            <a:prstGeom prst="straightConnector1">
              <a:avLst/>
            </a:prstGeom>
            <a:noFill/>
            <a:ln w="25400" cap="flat" cmpd="sng">
              <a:solidFill>
                <a:srgbClr val="3F3F3F"/>
              </a:solidFill>
              <a:prstDash val="solid"/>
              <a:miter lim="800000"/>
              <a:headEnd type="triangle" w="lg" len="lg"/>
              <a:tailEnd type="none" w="sm" len="sm"/>
            </a:ln>
          </p:spPr>
        </p:cxnSp>
        <p:sp>
          <p:nvSpPr>
            <p:cNvPr id="136" name="Google Shape;136;p1"/>
            <p:cNvSpPr txBox="1"/>
            <p:nvPr/>
          </p:nvSpPr>
          <p:spPr>
            <a:xfrm>
              <a:off x="5827489" y="1367580"/>
              <a:ext cx="642257" cy="400069"/>
            </a:xfrm>
            <a:prstGeom prst="rect">
              <a:avLst/>
            </a:prstGeom>
            <a:noFill/>
            <a:ln>
              <a:noFill/>
            </a:ln>
          </p:spPr>
          <p:txBody>
            <a:bodyPr spcFirstLastPara="1" wrap="square" lIns="68569" tIns="34275" rIns="68569" bIns="34275" anchor="t" anchorCtr="0">
              <a:spAutoFit/>
            </a:bodyPr>
            <a:lstStyle/>
            <a:p>
              <a:pPr algn="ctr" defTabSz="685800"/>
              <a:r>
                <a:rPr lang="en-US" sz="1500" b="1" dirty="0">
                  <a:solidFill>
                    <a:srgbClr val="FFC000"/>
                  </a:solidFill>
                  <a:latin typeface="Calibri"/>
                  <a:ea typeface="Calibri"/>
                  <a:cs typeface="Calibri"/>
                  <a:sym typeface="Calibri"/>
                </a:rPr>
                <a:t>04</a:t>
              </a:r>
              <a:endParaRPr sz="1050" dirty="0"/>
            </a:p>
          </p:txBody>
        </p:sp>
        <p:sp>
          <p:nvSpPr>
            <p:cNvPr id="137" name="Google Shape;137;p1"/>
            <p:cNvSpPr txBox="1"/>
            <p:nvPr/>
          </p:nvSpPr>
          <p:spPr>
            <a:xfrm>
              <a:off x="5221709" y="4838840"/>
              <a:ext cx="1755058" cy="1200288"/>
            </a:xfrm>
            <a:prstGeom prst="rect">
              <a:avLst/>
            </a:prstGeom>
            <a:noFill/>
            <a:ln>
              <a:noFill/>
            </a:ln>
          </p:spPr>
          <p:txBody>
            <a:bodyPr spcFirstLastPara="1" wrap="square" lIns="68569" tIns="34275" rIns="68569" bIns="34275" anchor="t" anchorCtr="0">
              <a:spAutoFit/>
            </a:bodyPr>
            <a:lstStyle/>
            <a:p>
              <a:pPr algn="ctr" defTabSz="685800"/>
              <a:r>
                <a:rPr lang="en-US" sz="1800" b="1" dirty="0">
                  <a:solidFill>
                    <a:srgbClr val="FFC000"/>
                  </a:solidFill>
                  <a:latin typeface="Calibri"/>
                  <a:ea typeface="Calibri"/>
                  <a:cs typeface="Calibri"/>
                  <a:sym typeface="Calibri"/>
                </a:rPr>
                <a:t>Functions of Endocrine System</a:t>
              </a:r>
              <a:endParaRPr sz="1350" dirty="0"/>
            </a:p>
          </p:txBody>
        </p:sp>
        <p:sp>
          <p:nvSpPr>
            <p:cNvPr id="138" name="Google Shape;138;p1"/>
            <p:cNvSpPr txBox="1"/>
            <p:nvPr/>
          </p:nvSpPr>
          <p:spPr>
            <a:xfrm>
              <a:off x="5181600" y="5121087"/>
              <a:ext cx="1965961" cy="261569"/>
            </a:xfrm>
            <a:prstGeom prst="rect">
              <a:avLst/>
            </a:prstGeom>
            <a:noFill/>
            <a:ln>
              <a:noFill/>
            </a:ln>
          </p:spPr>
          <p:txBody>
            <a:bodyPr spcFirstLastPara="1" wrap="square" lIns="68569" tIns="34275" rIns="68569" bIns="34275" anchor="t" anchorCtr="0">
              <a:spAutoFit/>
            </a:bodyPr>
            <a:lstStyle/>
            <a:p>
              <a:pPr algn="ctr" defTabSz="685800"/>
              <a:endParaRPr sz="825" dirty="0">
                <a:solidFill>
                  <a:srgbClr val="FFC000"/>
                </a:solidFill>
                <a:latin typeface="Calibri"/>
                <a:ea typeface="Calibri"/>
                <a:cs typeface="Calibri"/>
                <a:sym typeface="Calibri"/>
              </a:endParaRPr>
            </a:p>
          </p:txBody>
        </p:sp>
      </p:grpSp>
      <p:sp>
        <p:nvSpPr>
          <p:cNvPr id="140" name="Google Shape;140;p1"/>
          <p:cNvSpPr txBox="1"/>
          <p:nvPr/>
        </p:nvSpPr>
        <p:spPr>
          <a:xfrm>
            <a:off x="394695" y="130454"/>
            <a:ext cx="8363491" cy="530884"/>
          </a:xfrm>
          <a:prstGeom prst="rect">
            <a:avLst/>
          </a:prstGeom>
          <a:noFill/>
          <a:ln>
            <a:noFill/>
          </a:ln>
        </p:spPr>
        <p:txBody>
          <a:bodyPr spcFirstLastPara="1" wrap="square" lIns="68569" tIns="34275" rIns="68569" bIns="34275" anchor="t" anchorCtr="0">
            <a:spAutoFit/>
          </a:bodyPr>
          <a:lstStyle/>
          <a:p>
            <a:pPr algn="ctr" defTabSz="685800"/>
            <a:r>
              <a:rPr lang="en-US" sz="3000" b="1" dirty="0">
                <a:solidFill>
                  <a:srgbClr val="7F7F7F"/>
                </a:solidFill>
                <a:latin typeface="Calibri"/>
                <a:ea typeface="Calibri"/>
                <a:cs typeface="Calibri"/>
                <a:sym typeface="Calibri"/>
              </a:rPr>
              <a:t>Endocrine System</a:t>
            </a:r>
            <a:endParaRPr sz="1350" b="1" dirty="0"/>
          </a:p>
        </p:txBody>
      </p:sp>
      <p:pic>
        <p:nvPicPr>
          <p:cNvPr id="14" name="Picture 13">
            <a:extLst>
              <a:ext uri="{FF2B5EF4-FFF2-40B4-BE49-F238E27FC236}">
                <a16:creationId xmlns:a16="http://schemas.microsoft.com/office/drawing/2014/main" id="{0D88AB37-1CCA-44EE-B2C8-9496DDC92474}"/>
              </a:ext>
            </a:extLst>
          </p:cNvPr>
          <p:cNvPicPr>
            <a:picLocks noChangeAspect="1"/>
          </p:cNvPicPr>
          <p:nvPr/>
        </p:nvPicPr>
        <p:blipFill rotWithShape="1">
          <a:blip r:embed="rId3"/>
          <a:srcRect l="34680" r="38232" b="8172"/>
          <a:stretch/>
        </p:blipFill>
        <p:spPr>
          <a:xfrm>
            <a:off x="785352" y="1703439"/>
            <a:ext cx="497758" cy="1167817"/>
          </a:xfrm>
          <a:prstGeom prst="rect">
            <a:avLst/>
          </a:prstGeom>
        </p:spPr>
      </p:pic>
      <p:pic>
        <p:nvPicPr>
          <p:cNvPr id="16" name="Picture 15">
            <a:extLst>
              <a:ext uri="{FF2B5EF4-FFF2-40B4-BE49-F238E27FC236}">
                <a16:creationId xmlns:a16="http://schemas.microsoft.com/office/drawing/2014/main" id="{3F10FF1D-788C-4E38-82D8-00A267933F97}"/>
              </a:ext>
            </a:extLst>
          </p:cNvPr>
          <p:cNvPicPr>
            <a:picLocks noChangeAspect="1"/>
          </p:cNvPicPr>
          <p:nvPr/>
        </p:nvPicPr>
        <p:blipFill>
          <a:blip r:embed="rId4"/>
          <a:stretch>
            <a:fillRect/>
          </a:stretch>
        </p:blipFill>
        <p:spPr>
          <a:xfrm>
            <a:off x="2318267" y="1930087"/>
            <a:ext cx="977472" cy="802403"/>
          </a:xfrm>
          <a:prstGeom prst="rect">
            <a:avLst/>
          </a:prstGeom>
        </p:spPr>
      </p:pic>
      <p:pic>
        <p:nvPicPr>
          <p:cNvPr id="18" name="Picture 17">
            <a:extLst>
              <a:ext uri="{FF2B5EF4-FFF2-40B4-BE49-F238E27FC236}">
                <a16:creationId xmlns:a16="http://schemas.microsoft.com/office/drawing/2014/main" id="{EE5C403D-7B96-418E-9E34-BDE675B89AF7}"/>
              </a:ext>
            </a:extLst>
          </p:cNvPr>
          <p:cNvPicPr>
            <a:picLocks noChangeAspect="1"/>
          </p:cNvPicPr>
          <p:nvPr/>
        </p:nvPicPr>
        <p:blipFill>
          <a:blip r:embed="rId5"/>
          <a:stretch>
            <a:fillRect/>
          </a:stretch>
        </p:blipFill>
        <p:spPr>
          <a:xfrm>
            <a:off x="4223658" y="1866050"/>
            <a:ext cx="879021" cy="879021"/>
          </a:xfrm>
          <a:prstGeom prst="rect">
            <a:avLst/>
          </a:prstGeom>
        </p:spPr>
      </p:pic>
      <p:pic>
        <p:nvPicPr>
          <p:cNvPr id="20" name="Picture 19">
            <a:extLst>
              <a:ext uri="{FF2B5EF4-FFF2-40B4-BE49-F238E27FC236}">
                <a16:creationId xmlns:a16="http://schemas.microsoft.com/office/drawing/2014/main" id="{708CDF0F-3280-4CC4-B546-525D8A6E7605}"/>
              </a:ext>
            </a:extLst>
          </p:cNvPr>
          <p:cNvPicPr>
            <a:picLocks noChangeAspect="1"/>
          </p:cNvPicPr>
          <p:nvPr/>
        </p:nvPicPr>
        <p:blipFill rotWithShape="1">
          <a:blip r:embed="rId6"/>
          <a:srcRect l="18912" r="16364"/>
          <a:stretch/>
        </p:blipFill>
        <p:spPr>
          <a:xfrm>
            <a:off x="5976259" y="1924560"/>
            <a:ext cx="999761" cy="873069"/>
          </a:xfrm>
          <a:prstGeom prst="rect">
            <a:avLst/>
          </a:prstGeom>
        </p:spPr>
      </p:pic>
      <p:pic>
        <p:nvPicPr>
          <p:cNvPr id="22" name="Picture 21">
            <a:extLst>
              <a:ext uri="{FF2B5EF4-FFF2-40B4-BE49-F238E27FC236}">
                <a16:creationId xmlns:a16="http://schemas.microsoft.com/office/drawing/2014/main" id="{634F2405-CFE1-4436-8B65-DE2C30D19824}"/>
              </a:ext>
            </a:extLst>
          </p:cNvPr>
          <p:cNvPicPr>
            <a:picLocks noChangeAspect="1"/>
          </p:cNvPicPr>
          <p:nvPr/>
        </p:nvPicPr>
        <p:blipFill rotWithShape="1">
          <a:blip r:embed="rId7"/>
          <a:srcRect l="24336" r="23267"/>
          <a:stretch/>
        </p:blipFill>
        <p:spPr>
          <a:xfrm>
            <a:off x="7815943" y="1885099"/>
            <a:ext cx="816429" cy="967687"/>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barn(inVertical)">
                                      <p:cBhvr>
                                        <p:cTn id="7" dur="500"/>
                                        <p:tgtEl>
                                          <p:spTgt spid="1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6" presetClass="entr" presetSubtype="21"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500"/>
                                        <p:tgtEl>
                                          <p:spTgt spid="96"/>
                                        </p:tgtEl>
                                      </p:cBhvr>
                                    </p:animEffect>
                                  </p:childTnLst>
                                </p:cTn>
                              </p:par>
                              <p:par>
                                <p:cTn id="20" presetID="16" presetClass="entr" presetSubtype="21"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nodeType="withEffect">
                                  <p:stCondLst>
                                    <p:cond delay="0"/>
                                  </p:stCondLst>
                                  <p:childTnLst>
                                    <p:set>
                                      <p:cBhvr>
                                        <p:cTn id="27" dur="1" fill="hold">
                                          <p:stCondLst>
                                            <p:cond delay="0"/>
                                          </p:stCondLst>
                                        </p:cTn>
                                        <p:tgtEl>
                                          <p:spTgt spid="85"/>
                                        </p:tgtEl>
                                        <p:attrNameLst>
                                          <p:attrName>style.visibility</p:attrName>
                                        </p:attrNameLst>
                                      </p:cBhvr>
                                      <p:to>
                                        <p:strVal val="visible"/>
                                      </p:to>
                                    </p:set>
                                    <p:animEffect transition="in" filter="fade">
                                      <p:cBhvr>
                                        <p:cTn id="28" dur="500"/>
                                        <p:tgtEl>
                                          <p:spTgt spid="85"/>
                                        </p:tgtEl>
                                      </p:cBhvr>
                                    </p:animEffect>
                                  </p:childTnLst>
                                </p:cTn>
                              </p:par>
                              <p:par>
                                <p:cTn id="29" presetID="10" presetClass="entr" presetSubtype="0" fill="hold"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par>
                                <p:cTn id="32" presetID="16" presetClass="entr" presetSubtype="21"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inVertical)">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500"/>
                                        <p:tgtEl>
                                          <p:spTgt spid="129"/>
                                        </p:tgtEl>
                                      </p:cBhvr>
                                    </p:animEffect>
                                  </p:childTnLst>
                                </p:cTn>
                              </p:par>
                              <p:par>
                                <p:cTn id="38" presetID="10" presetClass="entr" presetSubtype="0" fill="hold" nodeType="with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fade">
                                      <p:cBhvr>
                                        <p:cTn id="40" dur="500"/>
                                        <p:tgtEl>
                                          <p:spTgt spid="129"/>
                                        </p:tgtEl>
                                      </p:cBhvr>
                                    </p:animEffect>
                                  </p:childTnLst>
                                </p:cTn>
                              </p:par>
                              <p:par>
                                <p:cTn id="41" presetID="16" presetClass="entr" presetSubtype="21"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10" presetClass="entr" presetSubtype="0" fill="hold" nodeType="withEffect">
                                  <p:stCondLst>
                                    <p:cond delay="0"/>
                                  </p:stCondLst>
                                  <p:childTnLst>
                                    <p:set>
                                      <p:cBhvr>
                                        <p:cTn id="48" dur="1" fill="hold">
                                          <p:stCondLst>
                                            <p:cond delay="0"/>
                                          </p:stCondLst>
                                        </p:cTn>
                                        <p:tgtEl>
                                          <p:spTgt spid="118"/>
                                        </p:tgtEl>
                                        <p:attrNameLst>
                                          <p:attrName>style.visibility</p:attrName>
                                        </p:attrNameLst>
                                      </p:cBhvr>
                                      <p:to>
                                        <p:strVal val="visible"/>
                                      </p:to>
                                    </p:set>
                                    <p:animEffect transition="in" filter="fade">
                                      <p:cBhvr>
                                        <p:cTn id="49" dur="500"/>
                                        <p:tgtEl>
                                          <p:spTgt spid="118"/>
                                        </p:tgtEl>
                                      </p:cBhvr>
                                    </p:animEffect>
                                  </p:childTnLst>
                                </p:cTn>
                              </p:par>
                              <p:par>
                                <p:cTn id="50" presetID="16" presetClass="entr" presetSubtype="2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arn(inVertical)">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grpSp>
        <p:nvGrpSpPr>
          <p:cNvPr id="98" name="Google Shape;98;p18"/>
          <p:cNvGrpSpPr/>
          <p:nvPr/>
        </p:nvGrpSpPr>
        <p:grpSpPr>
          <a:xfrm>
            <a:off x="713217" y="2457053"/>
            <a:ext cx="956523" cy="956523"/>
            <a:chOff x="6599039" y="1837360"/>
            <a:chExt cx="1107600" cy="1107600"/>
          </a:xfrm>
        </p:grpSpPr>
        <p:sp>
          <p:nvSpPr>
            <p:cNvPr id="99" name="Google Shape;99;p18"/>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flipH="1">
              <a:off x="6599039" y="1837360"/>
              <a:ext cx="1107600" cy="1107600"/>
            </a:xfrm>
            <a:prstGeom prst="blockArc">
              <a:avLst>
                <a:gd name="adj1" fmla="val 10650189"/>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01" name="Google Shape;101;p18"/>
          <p:cNvGrpSpPr/>
          <p:nvPr/>
        </p:nvGrpSpPr>
        <p:grpSpPr>
          <a:xfrm>
            <a:off x="713217" y="3595291"/>
            <a:ext cx="956523" cy="956523"/>
            <a:chOff x="6599039" y="1837360"/>
            <a:chExt cx="1107600" cy="1107600"/>
          </a:xfrm>
        </p:grpSpPr>
        <p:sp>
          <p:nvSpPr>
            <p:cNvPr id="102" name="Google Shape;102;p18"/>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flipH="1">
              <a:off x="6599039" y="1837360"/>
              <a:ext cx="1107600" cy="1107600"/>
            </a:xfrm>
            <a:prstGeom prst="blockArc">
              <a:avLst>
                <a:gd name="adj1" fmla="val 5395282"/>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04" name="Google Shape;104;p18"/>
          <p:cNvSpPr/>
          <p:nvPr/>
        </p:nvSpPr>
        <p:spPr>
          <a:xfrm>
            <a:off x="3799956" y="1549695"/>
            <a:ext cx="4624013" cy="2853843"/>
          </a:xfrm>
          <a:custGeom>
            <a:avLst/>
            <a:gdLst/>
            <a:ahLst/>
            <a:cxnLst/>
            <a:rect l="l" t="t" r="r" b="b"/>
            <a:pathLst>
              <a:path w="143247" h="88409" extrusionOk="0">
                <a:moveTo>
                  <a:pt x="12973" y="0"/>
                </a:moveTo>
                <a:lnTo>
                  <a:pt x="12573" y="1028"/>
                </a:lnTo>
                <a:lnTo>
                  <a:pt x="12973" y="1427"/>
                </a:lnTo>
                <a:lnTo>
                  <a:pt x="12782" y="1902"/>
                </a:lnTo>
                <a:lnTo>
                  <a:pt x="12288" y="2777"/>
                </a:lnTo>
                <a:lnTo>
                  <a:pt x="13011" y="3709"/>
                </a:lnTo>
                <a:lnTo>
                  <a:pt x="12649" y="4166"/>
                </a:lnTo>
                <a:lnTo>
                  <a:pt x="12649" y="5402"/>
                </a:lnTo>
                <a:lnTo>
                  <a:pt x="11774" y="6448"/>
                </a:lnTo>
                <a:lnTo>
                  <a:pt x="10481" y="6448"/>
                </a:lnTo>
                <a:lnTo>
                  <a:pt x="10310" y="5041"/>
                </a:lnTo>
                <a:lnTo>
                  <a:pt x="11204" y="4737"/>
                </a:lnTo>
                <a:lnTo>
                  <a:pt x="11869" y="3805"/>
                </a:lnTo>
                <a:lnTo>
                  <a:pt x="11869" y="2739"/>
                </a:lnTo>
                <a:lnTo>
                  <a:pt x="10310" y="2473"/>
                </a:lnTo>
                <a:lnTo>
                  <a:pt x="8864" y="1902"/>
                </a:lnTo>
                <a:lnTo>
                  <a:pt x="8465" y="856"/>
                </a:lnTo>
                <a:lnTo>
                  <a:pt x="7837" y="856"/>
                </a:lnTo>
                <a:lnTo>
                  <a:pt x="7400" y="2055"/>
                </a:lnTo>
                <a:lnTo>
                  <a:pt x="7400" y="2758"/>
                </a:lnTo>
                <a:lnTo>
                  <a:pt x="7837" y="2968"/>
                </a:lnTo>
                <a:lnTo>
                  <a:pt x="7799" y="4014"/>
                </a:lnTo>
                <a:lnTo>
                  <a:pt x="8503" y="4109"/>
                </a:lnTo>
                <a:lnTo>
                  <a:pt x="7761" y="4832"/>
                </a:lnTo>
                <a:lnTo>
                  <a:pt x="7723" y="6258"/>
                </a:lnTo>
                <a:lnTo>
                  <a:pt x="8198" y="7133"/>
                </a:lnTo>
                <a:lnTo>
                  <a:pt x="7419" y="8065"/>
                </a:lnTo>
                <a:lnTo>
                  <a:pt x="7419" y="8845"/>
                </a:lnTo>
                <a:lnTo>
                  <a:pt x="6525" y="11679"/>
                </a:lnTo>
                <a:lnTo>
                  <a:pt x="6125" y="12269"/>
                </a:lnTo>
                <a:lnTo>
                  <a:pt x="5650" y="12954"/>
                </a:lnTo>
                <a:lnTo>
                  <a:pt x="5650" y="14095"/>
                </a:lnTo>
                <a:lnTo>
                  <a:pt x="4489" y="16225"/>
                </a:lnTo>
                <a:lnTo>
                  <a:pt x="2816" y="19230"/>
                </a:lnTo>
                <a:lnTo>
                  <a:pt x="2663" y="22407"/>
                </a:lnTo>
                <a:lnTo>
                  <a:pt x="2207" y="23187"/>
                </a:lnTo>
                <a:lnTo>
                  <a:pt x="2378" y="24423"/>
                </a:lnTo>
                <a:lnTo>
                  <a:pt x="818" y="26934"/>
                </a:lnTo>
                <a:lnTo>
                  <a:pt x="0" y="28075"/>
                </a:lnTo>
                <a:lnTo>
                  <a:pt x="1484" y="29749"/>
                </a:lnTo>
                <a:lnTo>
                  <a:pt x="1180" y="31080"/>
                </a:lnTo>
                <a:lnTo>
                  <a:pt x="1085" y="33173"/>
                </a:lnTo>
                <a:lnTo>
                  <a:pt x="2112" y="34732"/>
                </a:lnTo>
                <a:lnTo>
                  <a:pt x="2017" y="36140"/>
                </a:lnTo>
                <a:lnTo>
                  <a:pt x="2949" y="37167"/>
                </a:lnTo>
                <a:lnTo>
                  <a:pt x="2854" y="39754"/>
                </a:lnTo>
                <a:lnTo>
                  <a:pt x="3862" y="40952"/>
                </a:lnTo>
                <a:lnTo>
                  <a:pt x="3862" y="41618"/>
                </a:lnTo>
                <a:lnTo>
                  <a:pt x="3253" y="42284"/>
                </a:lnTo>
                <a:lnTo>
                  <a:pt x="3253" y="42797"/>
                </a:lnTo>
                <a:lnTo>
                  <a:pt x="3652" y="43159"/>
                </a:lnTo>
                <a:lnTo>
                  <a:pt x="4489" y="45232"/>
                </a:lnTo>
                <a:lnTo>
                  <a:pt x="4699" y="45726"/>
                </a:lnTo>
                <a:lnTo>
                  <a:pt x="5079" y="46658"/>
                </a:lnTo>
                <a:lnTo>
                  <a:pt x="4775" y="47438"/>
                </a:lnTo>
                <a:lnTo>
                  <a:pt x="4984" y="48009"/>
                </a:lnTo>
                <a:lnTo>
                  <a:pt x="5250" y="48484"/>
                </a:lnTo>
                <a:lnTo>
                  <a:pt x="4908" y="49454"/>
                </a:lnTo>
                <a:lnTo>
                  <a:pt x="4813" y="49759"/>
                </a:lnTo>
                <a:lnTo>
                  <a:pt x="5593" y="50386"/>
                </a:lnTo>
                <a:lnTo>
                  <a:pt x="7799" y="50653"/>
                </a:lnTo>
                <a:lnTo>
                  <a:pt x="9492" y="52707"/>
                </a:lnTo>
                <a:lnTo>
                  <a:pt x="10386" y="52954"/>
                </a:lnTo>
                <a:lnTo>
                  <a:pt x="10557" y="53905"/>
                </a:lnTo>
                <a:lnTo>
                  <a:pt x="11603" y="53905"/>
                </a:lnTo>
                <a:lnTo>
                  <a:pt x="11603" y="55237"/>
                </a:lnTo>
                <a:lnTo>
                  <a:pt x="12744" y="55693"/>
                </a:lnTo>
                <a:lnTo>
                  <a:pt x="12839" y="56739"/>
                </a:lnTo>
                <a:lnTo>
                  <a:pt x="13049" y="59136"/>
                </a:lnTo>
                <a:lnTo>
                  <a:pt x="19744" y="59136"/>
                </a:lnTo>
                <a:lnTo>
                  <a:pt x="19744" y="60677"/>
                </a:lnTo>
                <a:lnTo>
                  <a:pt x="25241" y="64005"/>
                </a:lnTo>
                <a:lnTo>
                  <a:pt x="29312" y="66459"/>
                </a:lnTo>
                <a:lnTo>
                  <a:pt x="37662" y="67486"/>
                </a:lnTo>
                <a:lnTo>
                  <a:pt x="38061" y="65679"/>
                </a:lnTo>
                <a:lnTo>
                  <a:pt x="42740" y="66022"/>
                </a:lnTo>
                <a:lnTo>
                  <a:pt x="47077" y="71290"/>
                </a:lnTo>
                <a:lnTo>
                  <a:pt x="47762" y="72108"/>
                </a:lnTo>
                <a:lnTo>
                  <a:pt x="47686" y="73687"/>
                </a:lnTo>
                <a:cubicBezTo>
                  <a:pt x="47686" y="73687"/>
                  <a:pt x="49340" y="76540"/>
                  <a:pt x="51623" y="77111"/>
                </a:cubicBezTo>
                <a:lnTo>
                  <a:pt x="53164" y="75912"/>
                </a:lnTo>
                <a:lnTo>
                  <a:pt x="53164" y="74200"/>
                </a:lnTo>
                <a:lnTo>
                  <a:pt x="55636" y="74296"/>
                </a:lnTo>
                <a:lnTo>
                  <a:pt x="56093" y="74771"/>
                </a:lnTo>
                <a:lnTo>
                  <a:pt x="57538" y="74771"/>
                </a:lnTo>
                <a:cubicBezTo>
                  <a:pt x="57538" y="74771"/>
                  <a:pt x="59041" y="76045"/>
                  <a:pt x="60087" y="78556"/>
                </a:cubicBezTo>
                <a:cubicBezTo>
                  <a:pt x="60106" y="78575"/>
                  <a:pt x="60106" y="78613"/>
                  <a:pt x="60125" y="78651"/>
                </a:cubicBezTo>
                <a:cubicBezTo>
                  <a:pt x="60125" y="78651"/>
                  <a:pt x="61248" y="81752"/>
                  <a:pt x="62693" y="82570"/>
                </a:cubicBezTo>
                <a:cubicBezTo>
                  <a:pt x="62693" y="82570"/>
                  <a:pt x="62978" y="83026"/>
                  <a:pt x="63150" y="84224"/>
                </a:cubicBezTo>
                <a:cubicBezTo>
                  <a:pt x="63150" y="84224"/>
                  <a:pt x="63321" y="84985"/>
                  <a:pt x="63929" y="85803"/>
                </a:cubicBezTo>
                <a:cubicBezTo>
                  <a:pt x="64500" y="86564"/>
                  <a:pt x="65451" y="87382"/>
                  <a:pt x="66973" y="87686"/>
                </a:cubicBezTo>
                <a:lnTo>
                  <a:pt x="69350" y="88409"/>
                </a:lnTo>
                <a:lnTo>
                  <a:pt x="69921" y="87952"/>
                </a:lnTo>
                <a:cubicBezTo>
                  <a:pt x="69921" y="87952"/>
                  <a:pt x="69446" y="86887"/>
                  <a:pt x="69274" y="85784"/>
                </a:cubicBezTo>
                <a:cubicBezTo>
                  <a:pt x="69217" y="85290"/>
                  <a:pt x="69179" y="84795"/>
                  <a:pt x="69312" y="84358"/>
                </a:cubicBezTo>
                <a:lnTo>
                  <a:pt x="69255" y="81790"/>
                </a:lnTo>
                <a:lnTo>
                  <a:pt x="69921" y="81619"/>
                </a:lnTo>
                <a:lnTo>
                  <a:pt x="70454" y="80382"/>
                </a:lnTo>
                <a:lnTo>
                  <a:pt x="71424" y="80287"/>
                </a:lnTo>
                <a:lnTo>
                  <a:pt x="72127" y="79241"/>
                </a:lnTo>
                <a:lnTo>
                  <a:pt x="74087" y="78842"/>
                </a:lnTo>
                <a:lnTo>
                  <a:pt x="74562" y="78518"/>
                </a:lnTo>
                <a:lnTo>
                  <a:pt x="75837" y="77662"/>
                </a:lnTo>
                <a:lnTo>
                  <a:pt x="75837" y="76768"/>
                </a:lnTo>
                <a:lnTo>
                  <a:pt x="80211" y="74828"/>
                </a:lnTo>
                <a:lnTo>
                  <a:pt x="81581" y="74828"/>
                </a:lnTo>
                <a:lnTo>
                  <a:pt x="84814" y="75665"/>
                </a:lnTo>
                <a:lnTo>
                  <a:pt x="85290" y="75342"/>
                </a:lnTo>
                <a:lnTo>
                  <a:pt x="85290" y="74334"/>
                </a:lnTo>
                <a:lnTo>
                  <a:pt x="87610" y="74999"/>
                </a:lnTo>
                <a:lnTo>
                  <a:pt x="88181" y="76958"/>
                </a:lnTo>
                <a:lnTo>
                  <a:pt x="90197" y="76958"/>
                </a:lnTo>
                <a:lnTo>
                  <a:pt x="91396" y="75532"/>
                </a:lnTo>
                <a:lnTo>
                  <a:pt x="93659" y="76578"/>
                </a:lnTo>
                <a:lnTo>
                  <a:pt x="94572" y="76007"/>
                </a:lnTo>
                <a:lnTo>
                  <a:pt x="92917" y="74296"/>
                </a:lnTo>
                <a:lnTo>
                  <a:pt x="93526" y="73478"/>
                </a:lnTo>
                <a:lnTo>
                  <a:pt x="93526" y="72070"/>
                </a:lnTo>
                <a:lnTo>
                  <a:pt x="96816" y="72051"/>
                </a:lnTo>
                <a:lnTo>
                  <a:pt x="97596" y="71347"/>
                </a:lnTo>
                <a:lnTo>
                  <a:pt x="98205" y="72070"/>
                </a:lnTo>
                <a:lnTo>
                  <a:pt x="99346" y="71233"/>
                </a:lnTo>
                <a:lnTo>
                  <a:pt x="99403" y="71195"/>
                </a:lnTo>
                <a:lnTo>
                  <a:pt x="99955" y="71233"/>
                </a:lnTo>
                <a:lnTo>
                  <a:pt x="103588" y="71499"/>
                </a:lnTo>
                <a:lnTo>
                  <a:pt x="104938" y="73516"/>
                </a:lnTo>
                <a:lnTo>
                  <a:pt x="105813" y="73306"/>
                </a:lnTo>
                <a:lnTo>
                  <a:pt x="108077" y="71975"/>
                </a:lnTo>
                <a:lnTo>
                  <a:pt x="109979" y="72108"/>
                </a:lnTo>
                <a:lnTo>
                  <a:pt x="112242" y="74581"/>
                </a:lnTo>
                <a:lnTo>
                  <a:pt x="113003" y="74847"/>
                </a:lnTo>
                <a:lnTo>
                  <a:pt x="113212" y="77130"/>
                </a:lnTo>
                <a:lnTo>
                  <a:pt x="112908" y="78480"/>
                </a:lnTo>
                <a:lnTo>
                  <a:pt x="112870" y="78670"/>
                </a:lnTo>
                <a:lnTo>
                  <a:pt x="113212" y="79336"/>
                </a:lnTo>
                <a:lnTo>
                  <a:pt x="113935" y="79241"/>
                </a:lnTo>
                <a:lnTo>
                  <a:pt x="113935" y="79241"/>
                </a:lnTo>
                <a:lnTo>
                  <a:pt x="113764" y="80173"/>
                </a:lnTo>
                <a:lnTo>
                  <a:pt x="115172" y="81809"/>
                </a:lnTo>
                <a:lnTo>
                  <a:pt x="115875" y="81866"/>
                </a:lnTo>
                <a:lnTo>
                  <a:pt x="115875" y="82703"/>
                </a:lnTo>
                <a:lnTo>
                  <a:pt x="116237" y="83273"/>
                </a:lnTo>
                <a:lnTo>
                  <a:pt x="117074" y="83273"/>
                </a:lnTo>
                <a:lnTo>
                  <a:pt x="117074" y="84757"/>
                </a:lnTo>
                <a:lnTo>
                  <a:pt x="118310" y="84662"/>
                </a:lnTo>
                <a:cubicBezTo>
                  <a:pt x="118310" y="84662"/>
                  <a:pt x="119109" y="85347"/>
                  <a:pt x="119242" y="85689"/>
                </a:cubicBezTo>
                <a:lnTo>
                  <a:pt x="119242" y="85746"/>
                </a:lnTo>
                <a:lnTo>
                  <a:pt x="122495" y="85746"/>
                </a:lnTo>
                <a:lnTo>
                  <a:pt x="122495" y="81352"/>
                </a:lnTo>
                <a:lnTo>
                  <a:pt x="120954" y="78480"/>
                </a:lnTo>
                <a:lnTo>
                  <a:pt x="120155" y="77016"/>
                </a:lnTo>
                <a:lnTo>
                  <a:pt x="119946" y="74999"/>
                </a:lnTo>
                <a:lnTo>
                  <a:pt x="117835" y="73192"/>
                </a:lnTo>
                <a:lnTo>
                  <a:pt x="117835" y="71994"/>
                </a:lnTo>
                <a:lnTo>
                  <a:pt x="116960" y="71233"/>
                </a:lnTo>
                <a:lnTo>
                  <a:pt x="116902" y="71195"/>
                </a:lnTo>
                <a:lnTo>
                  <a:pt x="116541" y="69635"/>
                </a:lnTo>
                <a:lnTo>
                  <a:pt x="115723" y="68551"/>
                </a:lnTo>
                <a:lnTo>
                  <a:pt x="116009" y="63986"/>
                </a:lnTo>
                <a:lnTo>
                  <a:pt x="116028" y="63606"/>
                </a:lnTo>
                <a:lnTo>
                  <a:pt x="117169" y="62978"/>
                </a:lnTo>
                <a:lnTo>
                  <a:pt x="117873" y="61437"/>
                </a:lnTo>
                <a:lnTo>
                  <a:pt x="118767" y="61437"/>
                </a:lnTo>
                <a:lnTo>
                  <a:pt x="120878" y="59174"/>
                </a:lnTo>
                <a:lnTo>
                  <a:pt x="120821" y="58299"/>
                </a:lnTo>
                <a:lnTo>
                  <a:pt x="121772" y="56701"/>
                </a:lnTo>
                <a:lnTo>
                  <a:pt x="122038" y="56283"/>
                </a:lnTo>
                <a:lnTo>
                  <a:pt x="123674" y="55921"/>
                </a:lnTo>
                <a:lnTo>
                  <a:pt x="124701" y="53981"/>
                </a:lnTo>
                <a:lnTo>
                  <a:pt x="124701" y="52612"/>
                </a:lnTo>
                <a:lnTo>
                  <a:pt x="128201" y="52041"/>
                </a:lnTo>
                <a:lnTo>
                  <a:pt x="128657" y="50957"/>
                </a:lnTo>
                <a:lnTo>
                  <a:pt x="128030" y="49854"/>
                </a:lnTo>
                <a:lnTo>
                  <a:pt x="128676" y="49454"/>
                </a:lnTo>
                <a:lnTo>
                  <a:pt x="129057" y="49245"/>
                </a:lnTo>
                <a:lnTo>
                  <a:pt x="129057" y="47914"/>
                </a:lnTo>
                <a:lnTo>
                  <a:pt x="127725" y="46887"/>
                </a:lnTo>
                <a:lnTo>
                  <a:pt x="128486" y="46183"/>
                </a:lnTo>
                <a:lnTo>
                  <a:pt x="128524" y="45726"/>
                </a:lnTo>
                <a:lnTo>
                  <a:pt x="127763" y="45251"/>
                </a:lnTo>
                <a:lnTo>
                  <a:pt x="127992" y="44129"/>
                </a:lnTo>
                <a:lnTo>
                  <a:pt x="127098" y="43748"/>
                </a:lnTo>
                <a:lnTo>
                  <a:pt x="125956" y="43653"/>
                </a:lnTo>
                <a:lnTo>
                  <a:pt x="126280" y="42626"/>
                </a:lnTo>
                <a:lnTo>
                  <a:pt x="126185" y="42150"/>
                </a:lnTo>
                <a:lnTo>
                  <a:pt x="126013" y="41390"/>
                </a:lnTo>
                <a:lnTo>
                  <a:pt x="125253" y="40001"/>
                </a:lnTo>
                <a:lnTo>
                  <a:pt x="124530" y="39640"/>
                </a:lnTo>
                <a:lnTo>
                  <a:pt x="124435" y="37776"/>
                </a:lnTo>
                <a:lnTo>
                  <a:pt x="124035" y="36958"/>
                </a:lnTo>
                <a:lnTo>
                  <a:pt x="125139" y="35817"/>
                </a:lnTo>
                <a:lnTo>
                  <a:pt x="125614" y="36121"/>
                </a:lnTo>
                <a:lnTo>
                  <a:pt x="125291" y="37776"/>
                </a:lnTo>
                <a:lnTo>
                  <a:pt x="125386" y="39107"/>
                </a:lnTo>
                <a:lnTo>
                  <a:pt x="126394" y="39640"/>
                </a:lnTo>
                <a:lnTo>
                  <a:pt x="127060" y="40705"/>
                </a:lnTo>
                <a:lnTo>
                  <a:pt x="126945" y="42188"/>
                </a:lnTo>
                <a:lnTo>
                  <a:pt x="127725" y="42188"/>
                </a:lnTo>
                <a:lnTo>
                  <a:pt x="128505" y="40876"/>
                </a:lnTo>
                <a:lnTo>
                  <a:pt x="128981" y="38860"/>
                </a:lnTo>
                <a:lnTo>
                  <a:pt x="127839" y="37490"/>
                </a:lnTo>
                <a:lnTo>
                  <a:pt x="126869" y="35778"/>
                </a:lnTo>
                <a:lnTo>
                  <a:pt x="126869" y="35778"/>
                </a:lnTo>
                <a:lnTo>
                  <a:pt x="128296" y="35855"/>
                </a:lnTo>
                <a:lnTo>
                  <a:pt x="128429" y="36825"/>
                </a:lnTo>
                <a:lnTo>
                  <a:pt x="129000" y="36920"/>
                </a:lnTo>
                <a:lnTo>
                  <a:pt x="129856" y="34923"/>
                </a:lnTo>
                <a:lnTo>
                  <a:pt x="130502" y="33477"/>
                </a:lnTo>
                <a:lnTo>
                  <a:pt x="130103" y="30833"/>
                </a:lnTo>
                <a:lnTo>
                  <a:pt x="129742" y="30491"/>
                </a:lnTo>
                <a:lnTo>
                  <a:pt x="132024" y="28151"/>
                </a:lnTo>
                <a:lnTo>
                  <a:pt x="133470" y="28151"/>
                </a:lnTo>
                <a:lnTo>
                  <a:pt x="134345" y="27676"/>
                </a:lnTo>
                <a:lnTo>
                  <a:pt x="135676" y="26972"/>
                </a:lnTo>
                <a:lnTo>
                  <a:pt x="135676" y="25774"/>
                </a:lnTo>
                <a:lnTo>
                  <a:pt x="137540" y="25013"/>
                </a:lnTo>
                <a:lnTo>
                  <a:pt x="137749" y="24138"/>
                </a:lnTo>
                <a:lnTo>
                  <a:pt x="135999" y="22026"/>
                </a:lnTo>
                <a:lnTo>
                  <a:pt x="135999" y="19116"/>
                </a:lnTo>
                <a:lnTo>
                  <a:pt x="136399" y="17576"/>
                </a:lnTo>
                <a:lnTo>
                  <a:pt x="138662" y="16472"/>
                </a:lnTo>
                <a:lnTo>
                  <a:pt x="138662" y="15712"/>
                </a:lnTo>
                <a:lnTo>
                  <a:pt x="138396" y="14665"/>
                </a:lnTo>
                <a:lnTo>
                  <a:pt x="139366" y="14152"/>
                </a:lnTo>
                <a:lnTo>
                  <a:pt x="140660" y="14190"/>
                </a:lnTo>
                <a:lnTo>
                  <a:pt x="141782" y="13182"/>
                </a:lnTo>
                <a:lnTo>
                  <a:pt x="143246" y="11850"/>
                </a:lnTo>
                <a:lnTo>
                  <a:pt x="143246" y="10956"/>
                </a:lnTo>
                <a:lnTo>
                  <a:pt x="141325" y="10766"/>
                </a:lnTo>
                <a:lnTo>
                  <a:pt x="141211" y="9625"/>
                </a:lnTo>
                <a:lnTo>
                  <a:pt x="140165" y="9587"/>
                </a:lnTo>
                <a:lnTo>
                  <a:pt x="138986" y="5954"/>
                </a:lnTo>
                <a:lnTo>
                  <a:pt x="134135" y="5954"/>
                </a:lnTo>
                <a:lnTo>
                  <a:pt x="133413" y="9587"/>
                </a:lnTo>
                <a:lnTo>
                  <a:pt x="133926" y="10671"/>
                </a:lnTo>
                <a:lnTo>
                  <a:pt x="133983" y="11603"/>
                </a:lnTo>
                <a:lnTo>
                  <a:pt x="133356" y="11812"/>
                </a:lnTo>
                <a:lnTo>
                  <a:pt x="133317" y="12649"/>
                </a:lnTo>
                <a:lnTo>
                  <a:pt x="133051" y="13182"/>
                </a:lnTo>
                <a:lnTo>
                  <a:pt x="131948" y="13486"/>
                </a:lnTo>
                <a:lnTo>
                  <a:pt x="131510" y="14665"/>
                </a:lnTo>
                <a:lnTo>
                  <a:pt x="124435" y="16320"/>
                </a:lnTo>
                <a:lnTo>
                  <a:pt x="122590" y="17956"/>
                </a:lnTo>
                <a:lnTo>
                  <a:pt x="121924" y="19306"/>
                </a:lnTo>
                <a:lnTo>
                  <a:pt x="119204" y="20448"/>
                </a:lnTo>
                <a:lnTo>
                  <a:pt x="118976" y="20543"/>
                </a:lnTo>
                <a:lnTo>
                  <a:pt x="119242" y="21380"/>
                </a:lnTo>
                <a:lnTo>
                  <a:pt x="117378" y="21285"/>
                </a:lnTo>
                <a:lnTo>
                  <a:pt x="115000" y="22559"/>
                </a:lnTo>
                <a:lnTo>
                  <a:pt x="113593" y="23929"/>
                </a:lnTo>
                <a:lnTo>
                  <a:pt x="113821" y="24937"/>
                </a:lnTo>
                <a:lnTo>
                  <a:pt x="115210" y="24784"/>
                </a:lnTo>
                <a:lnTo>
                  <a:pt x="115533" y="25393"/>
                </a:lnTo>
                <a:lnTo>
                  <a:pt x="115172" y="26116"/>
                </a:lnTo>
                <a:lnTo>
                  <a:pt x="113840" y="26059"/>
                </a:lnTo>
                <a:lnTo>
                  <a:pt x="111938" y="27562"/>
                </a:lnTo>
                <a:lnTo>
                  <a:pt x="109770" y="27409"/>
                </a:lnTo>
                <a:lnTo>
                  <a:pt x="109541" y="27695"/>
                </a:lnTo>
                <a:lnTo>
                  <a:pt x="107449" y="30129"/>
                </a:lnTo>
                <a:lnTo>
                  <a:pt x="105794" y="30034"/>
                </a:lnTo>
                <a:lnTo>
                  <a:pt x="105794" y="29273"/>
                </a:lnTo>
                <a:lnTo>
                  <a:pt x="107259" y="28798"/>
                </a:lnTo>
                <a:lnTo>
                  <a:pt x="107316" y="27695"/>
                </a:lnTo>
                <a:lnTo>
                  <a:pt x="107392" y="26534"/>
                </a:lnTo>
                <a:lnTo>
                  <a:pt x="108800" y="25393"/>
                </a:lnTo>
                <a:lnTo>
                  <a:pt x="108172" y="22825"/>
                </a:lnTo>
                <a:lnTo>
                  <a:pt x="109104" y="21171"/>
                </a:lnTo>
                <a:lnTo>
                  <a:pt x="109009" y="20448"/>
                </a:lnTo>
                <a:lnTo>
                  <a:pt x="108895" y="19497"/>
                </a:lnTo>
                <a:lnTo>
                  <a:pt x="109199" y="19326"/>
                </a:lnTo>
                <a:lnTo>
                  <a:pt x="110207" y="20467"/>
                </a:lnTo>
                <a:lnTo>
                  <a:pt x="112014" y="20467"/>
                </a:lnTo>
                <a:lnTo>
                  <a:pt x="112528" y="19573"/>
                </a:lnTo>
                <a:lnTo>
                  <a:pt x="111120" y="17461"/>
                </a:lnTo>
                <a:lnTo>
                  <a:pt x="109351" y="15693"/>
                </a:lnTo>
                <a:lnTo>
                  <a:pt x="104824" y="15788"/>
                </a:lnTo>
                <a:lnTo>
                  <a:pt x="101838" y="15959"/>
                </a:lnTo>
                <a:lnTo>
                  <a:pt x="101477" y="15179"/>
                </a:lnTo>
                <a:lnTo>
                  <a:pt x="100640" y="14551"/>
                </a:lnTo>
                <a:lnTo>
                  <a:pt x="100640" y="13619"/>
                </a:lnTo>
                <a:lnTo>
                  <a:pt x="99879" y="13581"/>
                </a:lnTo>
                <a:lnTo>
                  <a:pt x="99879" y="13220"/>
                </a:lnTo>
                <a:lnTo>
                  <a:pt x="99860" y="12288"/>
                </a:lnTo>
                <a:lnTo>
                  <a:pt x="99137" y="11812"/>
                </a:lnTo>
                <a:lnTo>
                  <a:pt x="99042" y="10671"/>
                </a:lnTo>
                <a:lnTo>
                  <a:pt x="97958" y="10005"/>
                </a:lnTo>
                <a:lnTo>
                  <a:pt x="97691" y="10728"/>
                </a:lnTo>
                <a:lnTo>
                  <a:pt x="96417" y="10671"/>
                </a:lnTo>
                <a:lnTo>
                  <a:pt x="95124" y="8255"/>
                </a:lnTo>
                <a:lnTo>
                  <a:pt x="94515" y="7856"/>
                </a:lnTo>
                <a:lnTo>
                  <a:pt x="91148" y="7704"/>
                </a:lnTo>
                <a:lnTo>
                  <a:pt x="90806" y="8370"/>
                </a:lnTo>
                <a:lnTo>
                  <a:pt x="90901" y="8845"/>
                </a:lnTo>
                <a:lnTo>
                  <a:pt x="89665" y="10177"/>
                </a:lnTo>
                <a:lnTo>
                  <a:pt x="88733" y="10272"/>
                </a:lnTo>
                <a:lnTo>
                  <a:pt x="87972" y="11470"/>
                </a:lnTo>
                <a:lnTo>
                  <a:pt x="84871" y="10994"/>
                </a:lnTo>
                <a:lnTo>
                  <a:pt x="83483" y="11432"/>
                </a:lnTo>
                <a:lnTo>
                  <a:pt x="81676" y="10823"/>
                </a:lnTo>
                <a:lnTo>
                  <a:pt x="81143" y="9948"/>
                </a:lnTo>
                <a:lnTo>
                  <a:pt x="79298" y="9321"/>
                </a:lnTo>
                <a:lnTo>
                  <a:pt x="78576" y="10100"/>
                </a:lnTo>
                <a:lnTo>
                  <a:pt x="76103" y="9225"/>
                </a:lnTo>
                <a:lnTo>
                  <a:pt x="76103" y="7780"/>
                </a:lnTo>
                <a:lnTo>
                  <a:pt x="74924" y="7057"/>
                </a:lnTo>
                <a:lnTo>
                  <a:pt x="74924" y="8198"/>
                </a:lnTo>
                <a:lnTo>
                  <a:pt x="70663" y="8484"/>
                </a:lnTo>
                <a:lnTo>
                  <a:pt x="69084" y="8579"/>
                </a:lnTo>
                <a:lnTo>
                  <a:pt x="58946" y="8141"/>
                </a:lnTo>
                <a:lnTo>
                  <a:pt x="57957" y="8084"/>
                </a:lnTo>
                <a:lnTo>
                  <a:pt x="56664" y="8008"/>
                </a:lnTo>
                <a:lnTo>
                  <a:pt x="42360" y="6277"/>
                </a:lnTo>
                <a:lnTo>
                  <a:pt x="39564" y="5954"/>
                </a:lnTo>
                <a:lnTo>
                  <a:pt x="39297" y="5916"/>
                </a:lnTo>
                <a:lnTo>
                  <a:pt x="31290" y="4641"/>
                </a:lnTo>
                <a:lnTo>
                  <a:pt x="27790" y="4071"/>
                </a:lnTo>
                <a:lnTo>
                  <a:pt x="27505" y="3995"/>
                </a:lnTo>
                <a:lnTo>
                  <a:pt x="25203" y="3500"/>
                </a:lnTo>
                <a:lnTo>
                  <a:pt x="18451" y="1693"/>
                </a:lnTo>
                <a:lnTo>
                  <a:pt x="12973" y="0"/>
                </a:lnTo>
                <a:close/>
              </a:path>
            </a:pathLst>
          </a:custGeom>
          <a:noFill/>
          <a:ln w="19050" cap="flat" cmpd="sng">
            <a:solidFill>
              <a:schemeClr val="accent1"/>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4101292" y="2513900"/>
            <a:ext cx="906600" cy="906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12205" y="2932485"/>
            <a:ext cx="906600" cy="906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5796731" y="1562429"/>
            <a:ext cx="906600" cy="906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18"/>
          <p:cNvGrpSpPr/>
          <p:nvPr/>
        </p:nvGrpSpPr>
        <p:grpSpPr>
          <a:xfrm>
            <a:off x="713217" y="1318816"/>
            <a:ext cx="956523" cy="956523"/>
            <a:chOff x="6599039" y="1837360"/>
            <a:chExt cx="1107600" cy="1107600"/>
          </a:xfrm>
        </p:grpSpPr>
        <p:sp>
          <p:nvSpPr>
            <p:cNvPr id="109" name="Google Shape;109;p18"/>
            <p:cNvSpPr/>
            <p:nvPr/>
          </p:nvSpPr>
          <p:spPr>
            <a:xfrm>
              <a:off x="6664025" y="1919400"/>
              <a:ext cx="943500" cy="943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flipH="1">
              <a:off x="6599039" y="1837360"/>
              <a:ext cx="1107600" cy="1107600"/>
            </a:xfrm>
            <a:prstGeom prst="blockArc">
              <a:avLst>
                <a:gd name="adj1" fmla="val 19477415"/>
                <a:gd name="adj2" fmla="val 16256715"/>
                <a:gd name="adj3" fmla="val 1271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11" name="Google Shape;111;p18"/>
          <p:cNvSpPr/>
          <p:nvPr/>
        </p:nvSpPr>
        <p:spPr>
          <a:xfrm>
            <a:off x="810929" y="1416527"/>
            <a:ext cx="761100" cy="761100"/>
          </a:xfrm>
          <a:prstGeom prst="ellipse">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dirty="0">
                <a:solidFill>
                  <a:schemeClr val="lt2"/>
                </a:solidFill>
                <a:latin typeface="Red Hat Text"/>
                <a:ea typeface="Red Hat Text"/>
                <a:cs typeface="Red Hat Text"/>
                <a:sym typeface="Red Hat Text"/>
              </a:rPr>
              <a:t>1</a:t>
            </a:r>
            <a:endParaRPr sz="2000" dirty="0">
              <a:solidFill>
                <a:schemeClr val="lt2"/>
              </a:solidFill>
              <a:latin typeface="Red Hat Text"/>
              <a:ea typeface="Red Hat Text"/>
              <a:cs typeface="Red Hat Text"/>
              <a:sym typeface="Red Hat Text"/>
            </a:endParaRPr>
          </a:p>
        </p:txBody>
      </p:sp>
      <p:sp>
        <p:nvSpPr>
          <p:cNvPr id="112" name="Google Shape;112;p18"/>
          <p:cNvSpPr/>
          <p:nvPr/>
        </p:nvSpPr>
        <p:spPr>
          <a:xfrm>
            <a:off x="810929" y="2554765"/>
            <a:ext cx="761100" cy="761100"/>
          </a:xfrm>
          <a:prstGeom prst="ellipse">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dirty="0">
                <a:solidFill>
                  <a:schemeClr val="lt2"/>
                </a:solidFill>
                <a:latin typeface="Red Hat Text"/>
                <a:ea typeface="Red Hat Text"/>
                <a:cs typeface="Red Hat Text"/>
                <a:sym typeface="Red Hat Text"/>
              </a:rPr>
              <a:t>2</a:t>
            </a:r>
            <a:endParaRPr sz="2000" dirty="0">
              <a:solidFill>
                <a:schemeClr val="lt2"/>
              </a:solidFill>
              <a:latin typeface="Red Hat Text"/>
              <a:ea typeface="Red Hat Text"/>
              <a:cs typeface="Red Hat Text"/>
              <a:sym typeface="Red Hat Text"/>
            </a:endParaRPr>
          </a:p>
        </p:txBody>
      </p:sp>
      <p:sp>
        <p:nvSpPr>
          <p:cNvPr id="113" name="Google Shape;113;p18"/>
          <p:cNvSpPr txBox="1">
            <a:spLocks noGrp="1"/>
          </p:cNvSpPr>
          <p:nvPr>
            <p:ph type="title"/>
          </p:nvPr>
        </p:nvSpPr>
        <p:spPr>
          <a:xfrm>
            <a:off x="158025" y="12845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Components of </a:t>
            </a:r>
            <a:r>
              <a:rPr lang="en-US" dirty="0"/>
              <a:t>Endocrine System</a:t>
            </a:r>
            <a:endParaRPr dirty="0"/>
          </a:p>
        </p:txBody>
      </p:sp>
      <p:grpSp>
        <p:nvGrpSpPr>
          <p:cNvPr id="114" name="Google Shape;114;p18"/>
          <p:cNvGrpSpPr/>
          <p:nvPr/>
        </p:nvGrpSpPr>
        <p:grpSpPr>
          <a:xfrm>
            <a:off x="1790799" y="1283650"/>
            <a:ext cx="2382615" cy="1039752"/>
            <a:chOff x="1790800" y="1283650"/>
            <a:chExt cx="1723500" cy="1039752"/>
          </a:xfrm>
        </p:grpSpPr>
        <p:sp>
          <p:nvSpPr>
            <p:cNvPr id="115" name="Google Shape;115;p18"/>
            <p:cNvSpPr txBox="1"/>
            <p:nvPr/>
          </p:nvSpPr>
          <p:spPr>
            <a:xfrm>
              <a:off x="1790850" y="1537102"/>
              <a:ext cx="1723200" cy="78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kern="0" dirty="0">
                  <a:solidFill>
                    <a:schemeClr val="bg2">
                      <a:lumMod val="50000"/>
                    </a:schemeClr>
                  </a:solidFill>
                  <a:latin typeface="__Source_Sans_3_Fallback_4cbbeb"/>
                  <a:ea typeface="Times New Roman" panose="02020603050405020304" pitchFamily="18" charset="0"/>
                  <a:cs typeface="Times New Roman" panose="02020603050405020304" pitchFamily="18" charset="0"/>
                </a:rPr>
                <a:t>They are</a:t>
              </a:r>
              <a:r>
                <a:rPr lang="en-US" sz="1400" kern="0" dirty="0">
                  <a:solidFill>
                    <a:schemeClr val="bg2">
                      <a:lumMod val="50000"/>
                    </a:schemeClr>
                  </a:solidFill>
                  <a:effectLst/>
                  <a:latin typeface="__Source_Sans_3_Fallback_4cbbeb"/>
                  <a:ea typeface="Times New Roman" panose="02020603050405020304" pitchFamily="18" charset="0"/>
                  <a:cs typeface="Times New Roman" panose="02020603050405020304" pitchFamily="18" charset="0"/>
                </a:rPr>
                <a:t> chemical substances that are carried by a cell tissue and initiate specific action</a:t>
              </a:r>
              <a:endParaRPr dirty="0">
                <a:solidFill>
                  <a:schemeClr val="bg2">
                    <a:lumMod val="50000"/>
                  </a:schemeClr>
                </a:solidFill>
                <a:latin typeface="Catamaran"/>
                <a:ea typeface="Catamaran"/>
                <a:cs typeface="Catamaran"/>
                <a:sym typeface="Catamaran"/>
              </a:endParaRPr>
            </a:p>
          </p:txBody>
        </p:sp>
        <p:sp>
          <p:nvSpPr>
            <p:cNvPr id="116" name="Google Shape;116;p18"/>
            <p:cNvSpPr/>
            <p:nvPr/>
          </p:nvSpPr>
          <p:spPr>
            <a:xfrm>
              <a:off x="1790800" y="1283650"/>
              <a:ext cx="1723500" cy="446400"/>
            </a:xfrm>
            <a:prstGeom prst="roundRect">
              <a:avLst>
                <a:gd name="adj" fmla="val 0"/>
              </a:avLst>
            </a:prstGeom>
            <a:noFill/>
            <a:ln>
              <a:noFill/>
            </a:ln>
          </p:spPr>
          <p:txBody>
            <a:bodyPr spcFirstLastPara="1" wrap="square" lIns="91425" tIns="91425" rIns="137150" bIns="91425" anchor="b" anchorCtr="0">
              <a:noAutofit/>
            </a:bodyPr>
            <a:lstStyle/>
            <a:p>
              <a:pPr marL="0" lvl="0" indent="0" algn="l" rtl="0">
                <a:spcBef>
                  <a:spcPts val="0"/>
                </a:spcBef>
                <a:spcAft>
                  <a:spcPts val="0"/>
                </a:spcAft>
                <a:buNone/>
              </a:pPr>
              <a:r>
                <a:rPr lang="en" sz="2500" dirty="0">
                  <a:solidFill>
                    <a:schemeClr val="lt1"/>
                  </a:solidFill>
                  <a:latin typeface="Red Hat Text"/>
                  <a:ea typeface="Red Hat Text"/>
                  <a:cs typeface="Red Hat Text"/>
                  <a:sym typeface="Red Hat Text"/>
                </a:rPr>
                <a:t>Hormones</a:t>
              </a:r>
              <a:endParaRPr sz="2500" dirty="0">
                <a:solidFill>
                  <a:schemeClr val="lt1"/>
                </a:solidFill>
                <a:latin typeface="Red Hat Text"/>
                <a:ea typeface="Red Hat Text"/>
                <a:cs typeface="Red Hat Text"/>
                <a:sym typeface="Red Hat Text"/>
              </a:endParaRPr>
            </a:p>
          </p:txBody>
        </p:sp>
      </p:grpSp>
      <p:grpSp>
        <p:nvGrpSpPr>
          <p:cNvPr id="117" name="Google Shape;117;p18"/>
          <p:cNvGrpSpPr/>
          <p:nvPr/>
        </p:nvGrpSpPr>
        <p:grpSpPr>
          <a:xfrm>
            <a:off x="1790700" y="2436338"/>
            <a:ext cx="2382716" cy="1040250"/>
            <a:chOff x="1790700" y="2474650"/>
            <a:chExt cx="1723350" cy="1040250"/>
          </a:xfrm>
        </p:grpSpPr>
        <p:sp>
          <p:nvSpPr>
            <p:cNvPr id="118" name="Google Shape;118;p18"/>
            <p:cNvSpPr txBox="1"/>
            <p:nvPr/>
          </p:nvSpPr>
          <p:spPr>
            <a:xfrm>
              <a:off x="1790850" y="2728600"/>
              <a:ext cx="1723200" cy="786300"/>
            </a:xfrm>
            <a:prstGeom prst="rect">
              <a:avLst/>
            </a:prstGeom>
            <a:noFill/>
            <a:ln>
              <a:noFill/>
            </a:ln>
          </p:spPr>
          <p:txBody>
            <a:bodyPr spcFirstLastPara="1" wrap="square" lIns="91425" tIns="91425" rIns="91425" bIns="91425" anchor="t" anchorCtr="0">
              <a:noAutofit/>
            </a:bodyPr>
            <a:lstStyle/>
            <a:p>
              <a:pPr marL="0" indent="0">
                <a:buNone/>
              </a:pPr>
              <a:r>
                <a:rPr lang="en-US" sz="1400" i="0" dirty="0">
                  <a:solidFill>
                    <a:schemeClr val="bg2">
                      <a:lumMod val="50000"/>
                    </a:schemeClr>
                  </a:solidFill>
                  <a:effectLst/>
                  <a:latin typeface="__Source_Sans_3_Fallback_4cbbeb"/>
                  <a:cs typeface="Segoe UI Semilight" panose="020B0402040204020203" pitchFamily="34" charset="0"/>
                </a:rPr>
                <a:t>These are specialized organs that release hormones</a:t>
              </a:r>
            </a:p>
            <a:p>
              <a:pPr marL="0" indent="0">
                <a:buNone/>
              </a:pPr>
              <a:r>
                <a:rPr lang="en-US" sz="1400" i="0" dirty="0">
                  <a:solidFill>
                    <a:schemeClr val="bg2">
                      <a:lumMod val="50000"/>
                    </a:schemeClr>
                  </a:solidFill>
                  <a:effectLst/>
                  <a:latin typeface="__Source_Sans_3_Fallback_4cbbeb"/>
                  <a:cs typeface="Segoe UI Semilight" panose="020B0402040204020203" pitchFamily="34" charset="0"/>
                </a:rPr>
                <a:t> directly into the bloodstream</a:t>
              </a:r>
              <a:endParaRPr dirty="0">
                <a:solidFill>
                  <a:schemeClr val="bg2">
                    <a:lumMod val="50000"/>
                  </a:schemeClr>
                </a:solidFill>
                <a:latin typeface="Catamaran"/>
                <a:ea typeface="Catamaran"/>
                <a:cs typeface="Catamaran"/>
                <a:sym typeface="Catamaran"/>
              </a:endParaRPr>
            </a:p>
          </p:txBody>
        </p:sp>
        <p:sp>
          <p:nvSpPr>
            <p:cNvPr id="119" name="Google Shape;119;p18"/>
            <p:cNvSpPr/>
            <p:nvPr/>
          </p:nvSpPr>
          <p:spPr>
            <a:xfrm>
              <a:off x="1790700" y="2474650"/>
              <a:ext cx="1723200" cy="446400"/>
            </a:xfrm>
            <a:prstGeom prst="roundRect">
              <a:avLst>
                <a:gd name="adj" fmla="val 0"/>
              </a:avLst>
            </a:prstGeom>
            <a:noFill/>
            <a:ln>
              <a:noFill/>
            </a:ln>
          </p:spPr>
          <p:txBody>
            <a:bodyPr spcFirstLastPara="1" wrap="square" lIns="91425" tIns="91425" rIns="137150" bIns="91425" anchor="b" anchorCtr="0">
              <a:noAutofit/>
            </a:bodyPr>
            <a:lstStyle/>
            <a:p>
              <a:pPr marL="0" lvl="0" indent="0" algn="l" rtl="0">
                <a:spcBef>
                  <a:spcPts val="0"/>
                </a:spcBef>
                <a:spcAft>
                  <a:spcPts val="0"/>
                </a:spcAft>
                <a:buNone/>
              </a:pPr>
              <a:r>
                <a:rPr lang="en" sz="2500" dirty="0">
                  <a:solidFill>
                    <a:schemeClr val="lt1"/>
                  </a:solidFill>
                  <a:latin typeface="Red Hat Text"/>
                  <a:ea typeface="Red Hat Text"/>
                  <a:cs typeface="Red Hat Text"/>
                  <a:sym typeface="Red Hat Text"/>
                </a:rPr>
                <a:t>Glands</a:t>
              </a:r>
              <a:endParaRPr sz="2500" dirty="0">
                <a:solidFill>
                  <a:schemeClr val="lt1"/>
                </a:solidFill>
                <a:latin typeface="Red Hat Text"/>
                <a:ea typeface="Red Hat Text"/>
                <a:cs typeface="Red Hat Text"/>
                <a:sym typeface="Red Hat Text"/>
              </a:endParaRPr>
            </a:p>
          </p:txBody>
        </p:sp>
      </p:grpSp>
      <p:grpSp>
        <p:nvGrpSpPr>
          <p:cNvPr id="120" name="Google Shape;120;p18"/>
          <p:cNvGrpSpPr/>
          <p:nvPr/>
        </p:nvGrpSpPr>
        <p:grpSpPr>
          <a:xfrm>
            <a:off x="1790725" y="3589525"/>
            <a:ext cx="2219300" cy="1040675"/>
            <a:chOff x="1790725" y="3589525"/>
            <a:chExt cx="1784813" cy="1040675"/>
          </a:xfrm>
        </p:grpSpPr>
        <p:sp>
          <p:nvSpPr>
            <p:cNvPr id="121" name="Google Shape;121;p18"/>
            <p:cNvSpPr txBox="1"/>
            <p:nvPr/>
          </p:nvSpPr>
          <p:spPr>
            <a:xfrm>
              <a:off x="1790850" y="3843900"/>
              <a:ext cx="1723200" cy="78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kern="0" dirty="0">
                  <a:solidFill>
                    <a:schemeClr val="bg2">
                      <a:lumMod val="50000"/>
                    </a:schemeClr>
                  </a:solidFill>
                  <a:effectLst/>
                  <a:latin typeface="__Source_Sans_3_Fallback_4cbbeb"/>
                  <a:ea typeface="Times New Roman" panose="02020603050405020304" pitchFamily="18" charset="0"/>
                  <a:cs typeface="Times New Roman" panose="02020603050405020304" pitchFamily="18" charset="0"/>
                </a:rPr>
                <a:t>The specific cells which are affected by a hormone are called </a:t>
              </a:r>
              <a:r>
                <a:rPr lang="en-US" sz="1400" b="1" kern="0" dirty="0">
                  <a:solidFill>
                    <a:schemeClr val="bg2">
                      <a:lumMod val="50000"/>
                    </a:schemeClr>
                  </a:solidFill>
                  <a:effectLst/>
                  <a:latin typeface="__Source_Sans_3_Fallback_4cbbeb"/>
                  <a:ea typeface="Times New Roman" panose="02020603050405020304" pitchFamily="18" charset="0"/>
                  <a:cs typeface="Times New Roman" panose="02020603050405020304" pitchFamily="18" charset="0"/>
                </a:rPr>
                <a:t>target cells</a:t>
              </a:r>
              <a:endParaRPr dirty="0">
                <a:solidFill>
                  <a:schemeClr val="bg2">
                    <a:lumMod val="50000"/>
                  </a:schemeClr>
                </a:solidFill>
                <a:latin typeface="Catamaran"/>
                <a:ea typeface="Catamaran"/>
                <a:cs typeface="Catamaran"/>
                <a:sym typeface="Catamaran"/>
              </a:endParaRPr>
            </a:p>
          </p:txBody>
        </p:sp>
        <p:sp>
          <p:nvSpPr>
            <p:cNvPr id="122" name="Google Shape;122;p18"/>
            <p:cNvSpPr/>
            <p:nvPr/>
          </p:nvSpPr>
          <p:spPr>
            <a:xfrm>
              <a:off x="1790725" y="3589525"/>
              <a:ext cx="1784813" cy="446400"/>
            </a:xfrm>
            <a:prstGeom prst="roundRect">
              <a:avLst>
                <a:gd name="adj" fmla="val 0"/>
              </a:avLst>
            </a:prstGeom>
            <a:noFill/>
            <a:ln>
              <a:noFill/>
            </a:ln>
          </p:spPr>
          <p:txBody>
            <a:bodyPr spcFirstLastPara="1" wrap="square" lIns="91425" tIns="91425" rIns="137150" bIns="91425" anchor="b" anchorCtr="0">
              <a:noAutofit/>
            </a:bodyPr>
            <a:lstStyle/>
            <a:p>
              <a:pPr marL="0" lvl="0" indent="0" algn="l" rtl="0">
                <a:spcBef>
                  <a:spcPts val="0"/>
                </a:spcBef>
                <a:spcAft>
                  <a:spcPts val="0"/>
                </a:spcAft>
                <a:buNone/>
              </a:pPr>
              <a:r>
                <a:rPr lang="en" sz="2500" dirty="0">
                  <a:solidFill>
                    <a:schemeClr val="lt1"/>
                  </a:solidFill>
                  <a:latin typeface="Red Hat Text"/>
                  <a:ea typeface="Red Hat Text"/>
                  <a:cs typeface="Red Hat Text"/>
                  <a:sym typeface="Red Hat Text"/>
                </a:rPr>
                <a:t>Test Organs</a:t>
              </a:r>
              <a:endParaRPr sz="2500" dirty="0">
                <a:solidFill>
                  <a:schemeClr val="lt1"/>
                </a:solidFill>
                <a:latin typeface="Red Hat Text"/>
                <a:ea typeface="Red Hat Text"/>
                <a:cs typeface="Red Hat Text"/>
                <a:sym typeface="Red Hat Text"/>
              </a:endParaRPr>
            </a:p>
          </p:txBody>
        </p:sp>
      </p:grpSp>
      <p:sp>
        <p:nvSpPr>
          <p:cNvPr id="123" name="Google Shape;123;p18"/>
          <p:cNvSpPr/>
          <p:nvPr/>
        </p:nvSpPr>
        <p:spPr>
          <a:xfrm>
            <a:off x="810929" y="3693002"/>
            <a:ext cx="761100" cy="761100"/>
          </a:xfrm>
          <a:prstGeom prst="ellipse">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dirty="0">
                <a:solidFill>
                  <a:schemeClr val="lt2"/>
                </a:solidFill>
                <a:latin typeface="Red Hat Text"/>
                <a:ea typeface="Red Hat Text"/>
                <a:cs typeface="Red Hat Text"/>
                <a:sym typeface="Red Hat Text"/>
              </a:rPr>
              <a:t>3</a:t>
            </a:r>
            <a:endParaRPr sz="2000" dirty="0">
              <a:solidFill>
                <a:schemeClr val="lt2"/>
              </a:solidFill>
              <a:latin typeface="Red Hat Text"/>
              <a:ea typeface="Red Hat Text"/>
              <a:cs typeface="Red Hat Text"/>
              <a:sym typeface="Red Hat Text"/>
            </a:endParaRPr>
          </a:p>
        </p:txBody>
      </p:sp>
      <p:cxnSp>
        <p:nvCxnSpPr>
          <p:cNvPr id="187" name="Google Shape;187;p18"/>
          <p:cNvCxnSpPr>
            <a:cxnSpLocks/>
          </p:cNvCxnSpPr>
          <p:nvPr/>
        </p:nvCxnSpPr>
        <p:spPr>
          <a:xfrm flipV="1">
            <a:off x="3870251" y="1749915"/>
            <a:ext cx="2011540" cy="227741"/>
          </a:xfrm>
          <a:prstGeom prst="curvedConnector3">
            <a:avLst>
              <a:gd name="adj1" fmla="val 50000"/>
            </a:avLst>
          </a:prstGeom>
          <a:noFill/>
          <a:ln w="19050" cap="flat" cmpd="sng">
            <a:solidFill>
              <a:schemeClr val="lt2"/>
            </a:solidFill>
            <a:prstDash val="solid"/>
            <a:round/>
            <a:headEnd type="none" w="med" len="med"/>
            <a:tailEnd type="oval" w="med" len="med"/>
          </a:ln>
        </p:spPr>
      </p:cxnSp>
      <p:cxnSp>
        <p:nvCxnSpPr>
          <p:cNvPr id="188" name="Google Shape;188;p18"/>
          <p:cNvCxnSpPr>
            <a:cxnSpLocks/>
          </p:cNvCxnSpPr>
          <p:nvPr/>
        </p:nvCxnSpPr>
        <p:spPr>
          <a:xfrm flipV="1">
            <a:off x="3444949" y="2541182"/>
            <a:ext cx="1297172" cy="192102"/>
          </a:xfrm>
          <a:prstGeom prst="curvedConnector3">
            <a:avLst>
              <a:gd name="adj1" fmla="val 50000"/>
            </a:avLst>
          </a:prstGeom>
          <a:noFill/>
          <a:ln w="19050" cap="flat" cmpd="sng">
            <a:solidFill>
              <a:schemeClr val="lt2"/>
            </a:solidFill>
            <a:prstDash val="solid"/>
            <a:round/>
            <a:headEnd type="none" w="med" len="med"/>
            <a:tailEnd type="oval" w="med" len="med"/>
          </a:ln>
        </p:spPr>
      </p:cxnSp>
      <p:cxnSp>
        <p:nvCxnSpPr>
          <p:cNvPr id="189" name="Google Shape;189;p18"/>
          <p:cNvCxnSpPr>
            <a:cxnSpLocks/>
            <a:stCxn id="122" idx="3"/>
            <a:endCxn id="106" idx="2"/>
          </p:cNvCxnSpPr>
          <p:nvPr/>
        </p:nvCxnSpPr>
        <p:spPr>
          <a:xfrm flipV="1">
            <a:off x="4010025" y="3385785"/>
            <a:ext cx="2402180" cy="426940"/>
          </a:xfrm>
          <a:prstGeom prst="curvedConnector3">
            <a:avLst>
              <a:gd name="adj1" fmla="val 50000"/>
            </a:avLst>
          </a:prstGeom>
          <a:noFill/>
          <a:ln w="19050" cap="flat" cmpd="sng">
            <a:solidFill>
              <a:schemeClr val="lt2"/>
            </a:solidFill>
            <a:prstDash val="solid"/>
            <a:round/>
            <a:headEnd type="none" w="med" len="med"/>
            <a:tailEnd type="oval" w="med" len="med"/>
          </a:ln>
        </p:spPr>
      </p:cxnSp>
      <p:pic>
        <p:nvPicPr>
          <p:cNvPr id="3" name="Picture 2">
            <a:extLst>
              <a:ext uri="{FF2B5EF4-FFF2-40B4-BE49-F238E27FC236}">
                <a16:creationId xmlns:a16="http://schemas.microsoft.com/office/drawing/2014/main" id="{3672854B-2456-4D18-B86D-29286130A952}"/>
              </a:ext>
            </a:extLst>
          </p:cNvPr>
          <p:cNvPicPr>
            <a:picLocks noChangeAspect="1"/>
          </p:cNvPicPr>
          <p:nvPr/>
        </p:nvPicPr>
        <p:blipFill rotWithShape="1">
          <a:blip r:embed="rId3"/>
          <a:srcRect t="14085" b="14222"/>
          <a:stretch/>
        </p:blipFill>
        <p:spPr>
          <a:xfrm>
            <a:off x="6029778" y="989971"/>
            <a:ext cx="1163943" cy="825633"/>
          </a:xfrm>
          <a:prstGeom prst="rect">
            <a:avLst/>
          </a:prstGeom>
        </p:spPr>
      </p:pic>
      <p:pic>
        <p:nvPicPr>
          <p:cNvPr id="5" name="Picture 4">
            <a:extLst>
              <a:ext uri="{FF2B5EF4-FFF2-40B4-BE49-F238E27FC236}">
                <a16:creationId xmlns:a16="http://schemas.microsoft.com/office/drawing/2014/main" id="{B39CA5AA-1E79-46A4-8BE9-CBAB5D19A369}"/>
              </a:ext>
            </a:extLst>
          </p:cNvPr>
          <p:cNvPicPr>
            <a:picLocks noChangeAspect="1"/>
          </p:cNvPicPr>
          <p:nvPr/>
        </p:nvPicPr>
        <p:blipFill rotWithShape="1">
          <a:blip r:embed="rId4"/>
          <a:srcRect t="12434" b="12434"/>
          <a:stretch/>
        </p:blipFill>
        <p:spPr>
          <a:xfrm>
            <a:off x="4866447" y="2045171"/>
            <a:ext cx="1082261" cy="910484"/>
          </a:xfrm>
          <a:prstGeom prst="rect">
            <a:avLst/>
          </a:prstGeom>
        </p:spPr>
      </p:pic>
      <p:pic>
        <p:nvPicPr>
          <p:cNvPr id="7" name="Picture 6">
            <a:extLst>
              <a:ext uri="{FF2B5EF4-FFF2-40B4-BE49-F238E27FC236}">
                <a16:creationId xmlns:a16="http://schemas.microsoft.com/office/drawing/2014/main" id="{D4A5B25F-8E38-46C0-B8CC-244C8BF369B1}"/>
              </a:ext>
            </a:extLst>
          </p:cNvPr>
          <p:cNvPicPr>
            <a:picLocks noChangeAspect="1"/>
          </p:cNvPicPr>
          <p:nvPr/>
        </p:nvPicPr>
        <p:blipFill>
          <a:blip r:embed="rId5"/>
          <a:stretch>
            <a:fillRect/>
          </a:stretch>
        </p:blipFill>
        <p:spPr>
          <a:xfrm>
            <a:off x="6503472" y="3083438"/>
            <a:ext cx="1217901" cy="906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pic>
        <p:nvPicPr>
          <p:cNvPr id="2" name="Picture 1">
            <a:extLst>
              <a:ext uri="{FF2B5EF4-FFF2-40B4-BE49-F238E27FC236}">
                <a16:creationId xmlns:a16="http://schemas.microsoft.com/office/drawing/2014/main" id="{68FB254D-CA95-4F77-9D1C-A2C491D70839}"/>
              </a:ext>
            </a:extLst>
          </p:cNvPr>
          <p:cNvPicPr>
            <a:picLocks noChangeAspect="1"/>
          </p:cNvPicPr>
          <p:nvPr/>
        </p:nvPicPr>
        <p:blipFill>
          <a:blip r:embed="rId3"/>
          <a:stretch>
            <a:fillRect/>
          </a:stretch>
        </p:blipFill>
        <p:spPr>
          <a:xfrm rot="5400000">
            <a:off x="5395827" y="1211802"/>
            <a:ext cx="3185601" cy="3287486"/>
          </a:xfrm>
          <a:prstGeom prst="rect">
            <a:avLst/>
          </a:prstGeom>
          <a:solidFill>
            <a:srgbClr val="FFFF00"/>
          </a:solidFill>
          <a:ln>
            <a:noFill/>
          </a:ln>
        </p:spPr>
      </p:pic>
      <p:sp>
        <p:nvSpPr>
          <p:cNvPr id="1616" name="Google Shape;1616;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Hormones</a:t>
            </a:r>
            <a:endParaRPr dirty="0"/>
          </a:p>
        </p:txBody>
      </p:sp>
      <p:sp>
        <p:nvSpPr>
          <p:cNvPr id="1619" name="Google Shape;1619;p37"/>
          <p:cNvSpPr txBox="1"/>
          <p:nvPr/>
        </p:nvSpPr>
        <p:spPr>
          <a:xfrm>
            <a:off x="929827" y="1360714"/>
            <a:ext cx="3816344" cy="3668486"/>
          </a:xfrm>
          <a:prstGeom prst="rect">
            <a:avLst/>
          </a:prstGeom>
          <a:noFill/>
          <a:ln>
            <a:noFill/>
          </a:ln>
        </p:spPr>
        <p:txBody>
          <a:bodyPr spcFirstLastPara="1" wrap="square" lIns="91425" tIns="91425" rIns="91425" bIns="91425" anchor="t" anchorCtr="0">
            <a:noAutofit/>
          </a:bodyPr>
          <a:lstStyle/>
          <a:p>
            <a:r>
              <a:rPr lang="en-US" sz="1400" b="1" kern="0" dirty="0">
                <a:solidFill>
                  <a:schemeClr val="tx2">
                    <a:lumMod val="50000"/>
                  </a:schemeClr>
                </a:solidFill>
                <a:latin typeface="__Source_Sans_3_Fallback_4cbbeb"/>
                <a:ea typeface="Times New Roman" panose="02020603050405020304" pitchFamily="18" charset="0"/>
                <a:cs typeface="Times New Roman" panose="02020603050405020304" pitchFamily="18" charset="0"/>
              </a:rPr>
              <a:t>HORMONES: </a:t>
            </a:r>
            <a:r>
              <a:rPr lang="en-US" sz="1400" kern="0" dirty="0">
                <a:solidFill>
                  <a:schemeClr val="tx2">
                    <a:lumMod val="50000"/>
                  </a:schemeClr>
                </a:solidFill>
                <a:latin typeface="__Source_Sans_3_Fallback_4cbbeb"/>
                <a:ea typeface="Times New Roman" panose="02020603050405020304" pitchFamily="18" charset="0"/>
                <a:cs typeface="Times New Roman" panose="02020603050405020304" pitchFamily="18" charset="0"/>
              </a:rPr>
              <a:t>They are</a:t>
            </a:r>
            <a:r>
              <a:rPr lang="en-US" sz="1400" kern="0" dirty="0">
                <a:solidFill>
                  <a:schemeClr val="tx2">
                    <a:lumMod val="50000"/>
                  </a:schemeClr>
                </a:solidFill>
                <a:effectLst/>
                <a:latin typeface="__Source_Sans_3_Fallback_4cbbeb"/>
                <a:ea typeface="Times New Roman" panose="02020603050405020304" pitchFamily="18" charset="0"/>
                <a:cs typeface="Times New Roman" panose="02020603050405020304" pitchFamily="18" charset="0"/>
              </a:rPr>
              <a:t> chemical substances that are carried by a cell tissue and initiate specific action. Hormones</a:t>
            </a:r>
            <a:r>
              <a:rPr lang="en-US" sz="1400" kern="0" dirty="0">
                <a:solidFill>
                  <a:schemeClr val="tx2">
                    <a:lumMod val="50000"/>
                  </a:schemeClr>
                </a:solidFill>
                <a:latin typeface="__Source_Sans_3_Fallback_4cbbeb"/>
                <a:ea typeface="Times New Roman" panose="02020603050405020304" pitchFamily="18" charset="0"/>
                <a:cs typeface="Times New Roman" panose="02020603050405020304" pitchFamily="18" charset="0"/>
              </a:rPr>
              <a:t> can</a:t>
            </a:r>
            <a:r>
              <a:rPr lang="en-US" sz="1400" kern="0" dirty="0">
                <a:solidFill>
                  <a:schemeClr val="tx2">
                    <a:lumMod val="50000"/>
                  </a:schemeClr>
                </a:solidFill>
                <a:effectLst/>
                <a:latin typeface="__Source_Sans_3_Fallback_4cbbeb"/>
                <a:ea typeface="Times New Roman" panose="02020603050405020304" pitchFamily="18" charset="0"/>
                <a:cs typeface="Times New Roman" panose="02020603050405020304" pitchFamily="18" charset="0"/>
              </a:rPr>
              <a:t> have very powerful effects, even when present in very low concentrations. The specific cells which are affected by a hormone are called </a:t>
            </a:r>
            <a:r>
              <a:rPr lang="en-US" sz="1400" b="1" kern="0" dirty="0">
                <a:solidFill>
                  <a:schemeClr val="tx2">
                    <a:lumMod val="50000"/>
                  </a:schemeClr>
                </a:solidFill>
                <a:effectLst/>
                <a:latin typeface="__Source_Sans_3_Fallback_4cbbeb"/>
                <a:ea typeface="Times New Roman" panose="02020603050405020304" pitchFamily="18" charset="0"/>
                <a:cs typeface="Times New Roman" panose="02020603050405020304" pitchFamily="18" charset="0"/>
              </a:rPr>
              <a:t>target cells</a:t>
            </a:r>
            <a:r>
              <a:rPr lang="en-US" sz="1400" kern="0" dirty="0">
                <a:solidFill>
                  <a:schemeClr val="tx2">
                    <a:lumMod val="50000"/>
                  </a:schemeClr>
                </a:solidFill>
                <a:effectLst/>
                <a:latin typeface="__Source_Sans_3_Fallback_4cbbeb"/>
                <a:ea typeface="Times New Roman" panose="02020603050405020304" pitchFamily="18" charset="0"/>
                <a:cs typeface="Times New Roman" panose="02020603050405020304" pitchFamily="18" charset="0"/>
              </a:rPr>
              <a:t>.</a:t>
            </a:r>
            <a:r>
              <a:rPr lang="en-US" sz="1400" b="0" i="0" dirty="0">
                <a:solidFill>
                  <a:schemeClr val="tx2">
                    <a:lumMod val="50000"/>
                  </a:schemeClr>
                </a:solidFill>
                <a:effectLst/>
                <a:latin typeface="__Source_Sans_3_Fallback_4cbbeb"/>
              </a:rPr>
              <a:t> Hormones travel through the bloodstream to target cells or organs, where they elicit specific responses. Examples of hormones include insulin, cortisol, thyroid hormones, estrogen, and testosterone.</a:t>
            </a:r>
            <a:endParaRPr lang="en-US" sz="1400" kern="0" dirty="0">
              <a:solidFill>
                <a:schemeClr val="tx2">
                  <a:lumMod val="50000"/>
                </a:schemeClr>
              </a:solidFill>
              <a:effectLst/>
              <a:latin typeface="__Source_Sans_3_Fallback_4cbbeb"/>
              <a:ea typeface="Times New Roman" panose="02020603050405020304" pitchFamily="18" charset="0"/>
              <a:cs typeface="Times New Roman" panose="02020603050405020304" pitchFamily="18" charset="0"/>
            </a:endParaRPr>
          </a:p>
        </p:txBody>
      </p:sp>
      <p:sp>
        <p:nvSpPr>
          <p:cNvPr id="1629" name="Google Shape;1629;p37"/>
          <p:cNvSpPr/>
          <p:nvPr/>
        </p:nvSpPr>
        <p:spPr>
          <a:xfrm>
            <a:off x="1399977" y="1357325"/>
            <a:ext cx="90600" cy="90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7"/>
          <p:cNvSpPr/>
          <p:nvPr/>
        </p:nvSpPr>
        <p:spPr>
          <a:xfrm>
            <a:off x="1542852" y="1924063"/>
            <a:ext cx="90600" cy="90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7"/>
          <p:cNvSpPr/>
          <p:nvPr/>
        </p:nvSpPr>
        <p:spPr>
          <a:xfrm>
            <a:off x="1457127" y="2076463"/>
            <a:ext cx="90600" cy="90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79D-5295-4EE6-8152-B6EC5530E0E4}"/>
              </a:ext>
            </a:extLst>
          </p:cNvPr>
          <p:cNvSpPr>
            <a:spLocks noGrp="1"/>
          </p:cNvSpPr>
          <p:nvPr>
            <p:ph type="title"/>
          </p:nvPr>
        </p:nvSpPr>
        <p:spPr>
          <a:xfrm>
            <a:off x="-430620" y="0"/>
            <a:ext cx="7704000" cy="1108200"/>
          </a:xfrm>
        </p:spPr>
        <p:txBody>
          <a:bodyPr/>
          <a:lstStyle/>
          <a:p>
            <a:pPr algn="l"/>
            <a:r>
              <a:rPr lang="en-US" dirty="0"/>
              <a:t>	Functions of Hormones</a:t>
            </a:r>
          </a:p>
        </p:txBody>
      </p:sp>
      <p:sp>
        <p:nvSpPr>
          <p:cNvPr id="3" name="Text Placeholder 2">
            <a:extLst>
              <a:ext uri="{FF2B5EF4-FFF2-40B4-BE49-F238E27FC236}">
                <a16:creationId xmlns:a16="http://schemas.microsoft.com/office/drawing/2014/main" id="{0684618B-B5F8-4C11-A9E5-66A25D7DE8D8}"/>
              </a:ext>
            </a:extLst>
          </p:cNvPr>
          <p:cNvSpPr>
            <a:spLocks noGrp="1"/>
          </p:cNvSpPr>
          <p:nvPr>
            <p:ph type="body" idx="1"/>
          </p:nvPr>
        </p:nvSpPr>
        <p:spPr>
          <a:xfrm>
            <a:off x="217080" y="653164"/>
            <a:ext cx="5063580" cy="4337935"/>
          </a:xfrm>
        </p:spPr>
        <p:txBody>
          <a:bodyPr/>
          <a:lstStyle/>
          <a:p>
            <a:pPr>
              <a:lnSpc>
                <a:spcPct val="107000"/>
              </a:lnSpc>
              <a:buSzPts val="1000"/>
              <a:tabLst>
                <a:tab pos="457200" algn="l"/>
              </a:tabLst>
            </a:pPr>
            <a:r>
              <a:rPr lang="en-US" dirty="0">
                <a:solidFill>
                  <a:srgbClr val="000000"/>
                </a:solidFill>
                <a:latin typeface="__Source_Sans_3_Fallback_4cbbeb"/>
                <a:ea typeface="Times New Roman" panose="02020603050405020304" pitchFamily="18" charset="0"/>
                <a:cs typeface="Times New Roman" panose="02020603050405020304" pitchFamily="18" charset="0"/>
              </a:rPr>
              <a:t>Regulate the chemical composition and volume of the internal environment (extracellular fluid). </a:t>
            </a:r>
          </a:p>
          <a:p>
            <a:pPr>
              <a:lnSpc>
                <a:spcPct val="107000"/>
              </a:lnSpc>
              <a:buSzPts val="1000"/>
              <a:tabLst>
                <a:tab pos="457200" algn="l"/>
              </a:tabLst>
            </a:pPr>
            <a:r>
              <a:rPr lang="en-US" dirty="0">
                <a:solidFill>
                  <a:srgbClr val="000000"/>
                </a:solidFill>
                <a:latin typeface="__Source_Sans_3_Fallback_4cbbeb"/>
                <a:ea typeface="Times New Roman" panose="02020603050405020304" pitchFamily="18" charset="0"/>
                <a:cs typeface="Times New Roman" panose="02020603050405020304" pitchFamily="18" charset="0"/>
              </a:rPr>
              <a:t>Help regulate metabolism and energy balance. </a:t>
            </a:r>
          </a:p>
          <a:p>
            <a:pPr>
              <a:lnSpc>
                <a:spcPct val="107000"/>
              </a:lnSpc>
              <a:buSzPts val="1000"/>
              <a:tabLst>
                <a:tab pos="457200" algn="l"/>
              </a:tabLst>
            </a:pPr>
            <a:r>
              <a:rPr lang="en-US" dirty="0">
                <a:solidFill>
                  <a:srgbClr val="000000"/>
                </a:solidFill>
                <a:latin typeface="__Source_Sans_3_Fallback_4cbbeb"/>
                <a:ea typeface="Times New Roman" panose="02020603050405020304" pitchFamily="18" charset="0"/>
                <a:cs typeface="Times New Roman" panose="02020603050405020304" pitchFamily="18" charset="0"/>
              </a:rPr>
              <a:t>Help regulate contraction of smooth and cardiac muscle fibers and secretion by glands. </a:t>
            </a:r>
          </a:p>
          <a:p>
            <a:pPr>
              <a:lnSpc>
                <a:spcPct val="107000"/>
              </a:lnSpc>
              <a:buSzPts val="1000"/>
              <a:tabLst>
                <a:tab pos="457200" algn="l"/>
              </a:tabLst>
            </a:pPr>
            <a:r>
              <a:rPr lang="en-US" dirty="0">
                <a:solidFill>
                  <a:srgbClr val="000000"/>
                </a:solidFill>
                <a:latin typeface="__Source_Sans_3_Fallback_4cbbeb"/>
                <a:ea typeface="Times New Roman" panose="02020603050405020304" pitchFamily="18" charset="0"/>
                <a:cs typeface="Times New Roman" panose="02020603050405020304" pitchFamily="18" charset="0"/>
              </a:rPr>
              <a:t>Help maintain homeostasis, despite disruptions, such as infection, trauma, emotional stress, dehydration, starvation, hemorrhage, and temperature extremes.</a:t>
            </a:r>
            <a:endParaRPr lang="en-US" kern="100" dirty="0">
              <a:solidFill>
                <a:srgbClr val="000000"/>
              </a:solidFill>
              <a:latin typeface="__Source_Sans_3_Fallback_4cbbeb"/>
              <a:ea typeface="Calibri" panose="020F0502020204030204" pitchFamily="34" charset="0"/>
              <a:cs typeface="Arial" panose="020B0604020202020204" pitchFamily="34" charset="0"/>
            </a:endParaRPr>
          </a:p>
          <a:p>
            <a:pPr lvl="0">
              <a:lnSpc>
                <a:spcPct val="107000"/>
              </a:lnSpc>
              <a:buSzPts val="1000"/>
              <a:buFont typeface="Symbol" panose="05050102010706020507" pitchFamily="18" charset="2"/>
              <a:buChar char=""/>
              <a:tabLst>
                <a:tab pos="457200" algn="l"/>
              </a:tabLst>
            </a:pPr>
            <a:r>
              <a:rPr lang="en-US" dirty="0">
                <a:solidFill>
                  <a:srgbClr val="000000"/>
                </a:solidFill>
                <a:latin typeface="__Source_Sans_3_Fallback_4cbbeb"/>
                <a:ea typeface="Times New Roman" panose="02020603050405020304" pitchFamily="18" charset="0"/>
                <a:cs typeface="Times New Roman" panose="02020603050405020304" pitchFamily="18" charset="0"/>
              </a:rPr>
              <a:t>Regulate certain activities of the immune system.</a:t>
            </a:r>
          </a:p>
          <a:p>
            <a:pPr lvl="0">
              <a:lnSpc>
                <a:spcPct val="107000"/>
              </a:lnSpc>
              <a:buSzPts val="1000"/>
              <a:buFont typeface="Symbol" panose="05050102010706020507" pitchFamily="18" charset="2"/>
              <a:buChar char=""/>
              <a:tabLst>
                <a:tab pos="457200" algn="l"/>
              </a:tabLst>
            </a:pPr>
            <a:r>
              <a:rPr lang="en-US" dirty="0">
                <a:solidFill>
                  <a:srgbClr val="000000"/>
                </a:solidFill>
                <a:latin typeface="__Source_Sans_3_Fallback_4cbbeb"/>
                <a:ea typeface="Times New Roman" panose="02020603050405020304" pitchFamily="18" charset="0"/>
                <a:cs typeface="Times New Roman" panose="02020603050405020304" pitchFamily="18" charset="0"/>
              </a:rPr>
              <a:t>Play a role in the smooth, sequential integration of growth and development.</a:t>
            </a:r>
          </a:p>
          <a:p>
            <a:pPr lvl="0">
              <a:lnSpc>
                <a:spcPct val="107000"/>
              </a:lnSpc>
              <a:buSzPts val="1000"/>
              <a:buFont typeface="Symbol" panose="05050102010706020507" pitchFamily="18" charset="2"/>
              <a:buChar char=""/>
              <a:tabLst>
                <a:tab pos="457200" algn="l"/>
              </a:tabLst>
            </a:pPr>
            <a:r>
              <a:rPr lang="en-US" dirty="0">
                <a:solidFill>
                  <a:srgbClr val="000000"/>
                </a:solidFill>
                <a:latin typeface="__Source_Sans_3_Fallback_4cbbeb"/>
                <a:ea typeface="Times New Roman" panose="02020603050405020304" pitchFamily="18" charset="0"/>
                <a:cs typeface="Times New Roman" panose="02020603050405020304" pitchFamily="18" charset="0"/>
              </a:rPr>
              <a:t>Contribute to the basic processes of reproduction, including gamete production, fertilization, nourishment of the embryo and fetus, delivery, and nourishment of the newborn</a:t>
            </a:r>
            <a:endParaRPr lang="en-US" dirty="0"/>
          </a:p>
        </p:txBody>
      </p:sp>
      <p:pic>
        <p:nvPicPr>
          <p:cNvPr id="5" name="Picture 4">
            <a:extLst>
              <a:ext uri="{FF2B5EF4-FFF2-40B4-BE49-F238E27FC236}">
                <a16:creationId xmlns:a16="http://schemas.microsoft.com/office/drawing/2014/main" id="{C02A8F3A-29BB-4CBB-A869-D308F178485B}"/>
              </a:ext>
            </a:extLst>
          </p:cNvPr>
          <p:cNvPicPr>
            <a:picLocks noChangeAspect="1"/>
          </p:cNvPicPr>
          <p:nvPr/>
        </p:nvPicPr>
        <p:blipFill>
          <a:blip r:embed="rId2"/>
          <a:stretch>
            <a:fillRect/>
          </a:stretch>
        </p:blipFill>
        <p:spPr>
          <a:xfrm>
            <a:off x="5280660" y="702694"/>
            <a:ext cx="3775710" cy="3579746"/>
          </a:xfrm>
          <a:prstGeom prst="rect">
            <a:avLst/>
          </a:prstGeom>
        </p:spPr>
      </p:pic>
    </p:spTree>
    <p:extLst>
      <p:ext uri="{BB962C8B-B14F-4D97-AF65-F5344CB8AC3E}">
        <p14:creationId xmlns:p14="http://schemas.microsoft.com/office/powerpoint/2010/main" val="3356334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79D-5295-4EE6-8152-B6EC5530E0E4}"/>
              </a:ext>
            </a:extLst>
          </p:cNvPr>
          <p:cNvSpPr>
            <a:spLocks noGrp="1"/>
          </p:cNvSpPr>
          <p:nvPr>
            <p:ph type="title"/>
          </p:nvPr>
        </p:nvSpPr>
        <p:spPr>
          <a:xfrm>
            <a:off x="-430620" y="0"/>
            <a:ext cx="7704000" cy="1108200"/>
          </a:xfrm>
        </p:spPr>
        <p:txBody>
          <a:bodyPr/>
          <a:lstStyle/>
          <a:p>
            <a:pPr algn="l"/>
            <a:r>
              <a:rPr lang="en-US" dirty="0"/>
              <a:t>	Glands</a:t>
            </a:r>
          </a:p>
        </p:txBody>
      </p:sp>
      <p:sp>
        <p:nvSpPr>
          <p:cNvPr id="3" name="Text Placeholder 2">
            <a:extLst>
              <a:ext uri="{FF2B5EF4-FFF2-40B4-BE49-F238E27FC236}">
                <a16:creationId xmlns:a16="http://schemas.microsoft.com/office/drawing/2014/main" id="{0684618B-B5F8-4C11-A9E5-66A25D7DE8D8}"/>
              </a:ext>
            </a:extLst>
          </p:cNvPr>
          <p:cNvSpPr>
            <a:spLocks noGrp="1"/>
          </p:cNvSpPr>
          <p:nvPr>
            <p:ph type="body" idx="1"/>
          </p:nvPr>
        </p:nvSpPr>
        <p:spPr>
          <a:xfrm>
            <a:off x="217080" y="653164"/>
            <a:ext cx="3211920" cy="4337935"/>
          </a:xfrm>
        </p:spPr>
        <p:txBody>
          <a:bodyPr/>
          <a:lstStyle/>
          <a:p>
            <a:pPr marL="0" indent="0">
              <a:buNone/>
            </a:pPr>
            <a:r>
              <a:rPr lang="en-US" dirty="0">
                <a:latin typeface="__Source_Sans_3_Fallback_4cbbeb"/>
                <a:cs typeface="Segoe UI Semilight" panose="020B0402040204020203" pitchFamily="34" charset="0"/>
              </a:rPr>
              <a:t>These are specialized organs that release hormones directly into the bloodstream</a:t>
            </a:r>
          </a:p>
          <a:p>
            <a:pPr marL="0" indent="0">
              <a:buNone/>
            </a:pPr>
            <a:r>
              <a:rPr lang="en-US" dirty="0">
                <a:latin typeface="__Source_Sans_3_Fallback_4cbbeb"/>
                <a:cs typeface="Segoe UI Semilight" panose="020B0402040204020203" pitchFamily="34" charset="0"/>
              </a:rPr>
              <a:t> </a:t>
            </a:r>
          </a:p>
          <a:p>
            <a:pPr marL="0" indent="0">
              <a:buNone/>
            </a:pPr>
            <a:r>
              <a:rPr lang="en-US" b="1" dirty="0"/>
              <a:t>Major endocrine glands includes the:</a:t>
            </a:r>
          </a:p>
          <a:p>
            <a:r>
              <a:rPr lang="en-US" b="1" dirty="0">
                <a:latin typeface="__Source_Sans_3_Fallback_4cbbeb"/>
                <a:cs typeface="Segoe UI Semilight" panose="020B0402040204020203" pitchFamily="34" charset="0"/>
              </a:rPr>
              <a:t>Pituitary gland</a:t>
            </a:r>
          </a:p>
          <a:p>
            <a:r>
              <a:rPr lang="en-US" b="1" dirty="0">
                <a:latin typeface="__Source_Sans_3_Fallback_4cbbeb"/>
                <a:cs typeface="Segoe UI Semilight" panose="020B0402040204020203" pitchFamily="34" charset="0"/>
              </a:rPr>
              <a:t> Thyroid gland</a:t>
            </a:r>
          </a:p>
          <a:p>
            <a:r>
              <a:rPr lang="en-US" b="1" dirty="0">
                <a:latin typeface="__Source_Sans_3_Fallback_4cbbeb"/>
                <a:cs typeface="Segoe UI Semilight" panose="020B0402040204020203" pitchFamily="34" charset="0"/>
              </a:rPr>
              <a:t> Adrenal glands</a:t>
            </a:r>
          </a:p>
          <a:p>
            <a:r>
              <a:rPr lang="en-US" b="1" dirty="0">
                <a:latin typeface="__Source_Sans_3_Fallback_4cbbeb"/>
                <a:cs typeface="Segoe UI Semilight" panose="020B0402040204020203" pitchFamily="34" charset="0"/>
              </a:rPr>
              <a:t> Pancreas</a:t>
            </a:r>
          </a:p>
          <a:p>
            <a:r>
              <a:rPr lang="en-US" b="1" dirty="0">
                <a:latin typeface="__Source_Sans_3_Fallback_4cbbeb"/>
                <a:cs typeface="Segoe UI Semilight" panose="020B0402040204020203" pitchFamily="34" charset="0"/>
              </a:rPr>
              <a:t> Parathyroid glands</a:t>
            </a:r>
          </a:p>
          <a:p>
            <a:r>
              <a:rPr lang="en-US" b="1" dirty="0">
                <a:latin typeface="__Source_Sans_3_Fallback_4cbbeb"/>
                <a:cs typeface="Segoe UI Semilight" panose="020B0402040204020203" pitchFamily="34" charset="0"/>
              </a:rPr>
              <a:t> Gonads (testes in males and ovaries in females)</a:t>
            </a:r>
            <a:endParaRPr lang="en-US" b="1" dirty="0"/>
          </a:p>
        </p:txBody>
      </p:sp>
      <p:pic>
        <p:nvPicPr>
          <p:cNvPr id="6" name="Picture 2" descr="Endocrine System - bodysystems.weebly.com">
            <a:extLst>
              <a:ext uri="{FF2B5EF4-FFF2-40B4-BE49-F238E27FC236}">
                <a16:creationId xmlns:a16="http://schemas.microsoft.com/office/drawing/2014/main" id="{319A1485-7BE7-4136-84D8-6A3DF3875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5521" y="0"/>
            <a:ext cx="6008479" cy="473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699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79D-5295-4EE6-8152-B6EC5530E0E4}"/>
              </a:ext>
            </a:extLst>
          </p:cNvPr>
          <p:cNvSpPr>
            <a:spLocks noGrp="1"/>
          </p:cNvSpPr>
          <p:nvPr>
            <p:ph type="title"/>
          </p:nvPr>
        </p:nvSpPr>
        <p:spPr>
          <a:xfrm>
            <a:off x="-339180" y="7620"/>
            <a:ext cx="7704000" cy="1108200"/>
          </a:xfrm>
        </p:spPr>
        <p:txBody>
          <a:bodyPr/>
          <a:lstStyle/>
          <a:p>
            <a:pPr algn="l"/>
            <a:r>
              <a:rPr lang="en-US" dirty="0"/>
              <a:t>      </a:t>
            </a:r>
            <a:r>
              <a:rPr lang="en-US" b="1" dirty="0"/>
              <a:t>Pituitary Gland</a:t>
            </a:r>
          </a:p>
        </p:txBody>
      </p:sp>
      <p:sp>
        <p:nvSpPr>
          <p:cNvPr id="3" name="Text Placeholder 2">
            <a:extLst>
              <a:ext uri="{FF2B5EF4-FFF2-40B4-BE49-F238E27FC236}">
                <a16:creationId xmlns:a16="http://schemas.microsoft.com/office/drawing/2014/main" id="{0684618B-B5F8-4C11-A9E5-66A25D7DE8D8}"/>
              </a:ext>
            </a:extLst>
          </p:cNvPr>
          <p:cNvSpPr>
            <a:spLocks noGrp="1"/>
          </p:cNvSpPr>
          <p:nvPr>
            <p:ph type="body" idx="1"/>
          </p:nvPr>
        </p:nvSpPr>
        <p:spPr>
          <a:xfrm>
            <a:off x="217080" y="653164"/>
            <a:ext cx="5238840" cy="4337935"/>
          </a:xfrm>
        </p:spPr>
        <p:txBody>
          <a:bodyPr/>
          <a:lstStyle/>
          <a:p>
            <a:r>
              <a:rPr lang="en-US" dirty="0">
                <a:latin typeface="Söhne"/>
              </a:rPr>
              <a:t>The pituitary gland, often referred to as the "master gland," is a small, pea-sized gland located at the base of the brain It is a crucial component of the endocrine system and plays a central role in regulating various physiological processes in the body.</a:t>
            </a:r>
          </a:p>
          <a:p>
            <a:pPr marL="0" indent="0">
              <a:buNone/>
            </a:pPr>
            <a:endParaRPr lang="en-US" dirty="0">
              <a:latin typeface="Söhne"/>
            </a:endParaRPr>
          </a:p>
          <a:p>
            <a:pPr marL="0" indent="0">
              <a:buNone/>
            </a:pPr>
            <a:r>
              <a:rPr lang="en-US" dirty="0">
                <a:latin typeface="Söhne"/>
              </a:rPr>
              <a:t>The pituitary gland consists of two main parts:</a:t>
            </a:r>
          </a:p>
          <a:p>
            <a:pPr marL="742950" lvl="1" indent="-285750">
              <a:buFont typeface="+mj-lt"/>
              <a:buAutoNum type="arabicPeriod"/>
            </a:pPr>
            <a:r>
              <a:rPr lang="en-US" b="1" dirty="0">
                <a:latin typeface="Söhne"/>
              </a:rPr>
              <a:t>Anterior Pituitary (Adenohypophysis):</a:t>
            </a:r>
            <a:r>
              <a:rPr lang="en-US" dirty="0">
                <a:latin typeface="Söhne"/>
              </a:rPr>
              <a:t> This part produces and releases several hormones, including growth hormone, thyroid-stimulating hormone, adrenocorticotropic hormone, follicle-stimulating hormone, luteinizing hormone, and prolactin.</a:t>
            </a:r>
          </a:p>
          <a:p>
            <a:pPr marL="742950" lvl="1" indent="-285750">
              <a:buFont typeface="+mj-lt"/>
              <a:buAutoNum type="arabicPeriod"/>
            </a:pPr>
            <a:r>
              <a:rPr lang="en-US" b="1" dirty="0">
                <a:latin typeface="Söhne"/>
              </a:rPr>
              <a:t>Posterior Pituitary (Neurohypophysis):</a:t>
            </a:r>
            <a:r>
              <a:rPr lang="en-US" dirty="0">
                <a:latin typeface="Söhne"/>
              </a:rPr>
              <a:t> This part stores and releases hormones produced by the hypothalamus, including oxytocin and vasopressin (antidiuretic hormone).</a:t>
            </a:r>
          </a:p>
          <a:p>
            <a:pPr marL="0" indent="0">
              <a:buNone/>
            </a:pPr>
            <a:endParaRPr lang="en-US" b="1" dirty="0"/>
          </a:p>
        </p:txBody>
      </p:sp>
      <p:pic>
        <p:nvPicPr>
          <p:cNvPr id="5" name="Picture 4">
            <a:extLst>
              <a:ext uri="{FF2B5EF4-FFF2-40B4-BE49-F238E27FC236}">
                <a16:creationId xmlns:a16="http://schemas.microsoft.com/office/drawing/2014/main" id="{8CF8D7CF-3C7B-47D0-9103-DE4AB3E8C9AC}"/>
              </a:ext>
            </a:extLst>
          </p:cNvPr>
          <p:cNvPicPr>
            <a:picLocks noChangeAspect="1"/>
          </p:cNvPicPr>
          <p:nvPr/>
        </p:nvPicPr>
        <p:blipFill>
          <a:blip r:embed="rId2"/>
          <a:stretch>
            <a:fillRect/>
          </a:stretch>
        </p:blipFill>
        <p:spPr>
          <a:xfrm>
            <a:off x="5379720" y="7620"/>
            <a:ext cx="3688080" cy="5143501"/>
          </a:xfrm>
          <a:prstGeom prst="rect">
            <a:avLst/>
          </a:prstGeom>
        </p:spPr>
      </p:pic>
    </p:spTree>
    <p:extLst>
      <p:ext uri="{BB962C8B-B14F-4D97-AF65-F5344CB8AC3E}">
        <p14:creationId xmlns:p14="http://schemas.microsoft.com/office/powerpoint/2010/main" val="3532169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79D-5295-4EE6-8152-B6EC5530E0E4}"/>
              </a:ext>
            </a:extLst>
          </p:cNvPr>
          <p:cNvSpPr>
            <a:spLocks noGrp="1"/>
          </p:cNvSpPr>
          <p:nvPr>
            <p:ph type="title"/>
          </p:nvPr>
        </p:nvSpPr>
        <p:spPr>
          <a:xfrm>
            <a:off x="0" y="99064"/>
            <a:ext cx="7704000" cy="1108200"/>
          </a:xfrm>
        </p:spPr>
        <p:txBody>
          <a:bodyPr/>
          <a:lstStyle/>
          <a:p>
            <a:pPr algn="l"/>
            <a:r>
              <a:rPr lang="en-US" dirty="0"/>
              <a:t>      </a:t>
            </a:r>
            <a:r>
              <a:rPr lang="en-US" b="1" dirty="0"/>
              <a:t>Thyroid Gland</a:t>
            </a:r>
          </a:p>
        </p:txBody>
      </p:sp>
      <p:sp>
        <p:nvSpPr>
          <p:cNvPr id="3" name="Text Placeholder 2">
            <a:extLst>
              <a:ext uri="{FF2B5EF4-FFF2-40B4-BE49-F238E27FC236}">
                <a16:creationId xmlns:a16="http://schemas.microsoft.com/office/drawing/2014/main" id="{0684618B-B5F8-4C11-A9E5-66A25D7DE8D8}"/>
              </a:ext>
            </a:extLst>
          </p:cNvPr>
          <p:cNvSpPr>
            <a:spLocks noGrp="1"/>
          </p:cNvSpPr>
          <p:nvPr>
            <p:ph type="body" idx="1"/>
          </p:nvPr>
        </p:nvSpPr>
        <p:spPr>
          <a:xfrm>
            <a:off x="217080" y="653164"/>
            <a:ext cx="3760560" cy="4337935"/>
          </a:xfrm>
        </p:spPr>
        <p:txBody>
          <a:bodyPr/>
          <a:lstStyle/>
          <a:p>
            <a:r>
              <a:rPr lang="en-US" dirty="0">
                <a:latin typeface="Söhne"/>
              </a:rPr>
              <a:t>The thyroid gland is a butterfly-shaped endocrine gland located in the neck and produces hormones called thyroxine(T4) and triiodothyronine(T3). These hormones release metabolism, energy production, and body sensitivity to other hormones.</a:t>
            </a:r>
          </a:p>
          <a:p>
            <a:endParaRPr lang="en-US" dirty="0">
              <a:latin typeface="Söhne"/>
            </a:endParaRPr>
          </a:p>
          <a:p>
            <a:pPr marL="139700" indent="0">
              <a:buNone/>
            </a:pPr>
            <a:r>
              <a:rPr lang="en-US" dirty="0">
                <a:latin typeface="Söhne"/>
              </a:rPr>
              <a:t>        </a:t>
            </a:r>
            <a:r>
              <a:rPr lang="en-US" sz="2800" b="1" dirty="0">
                <a:solidFill>
                  <a:schemeClr val="bg1"/>
                </a:solidFill>
                <a:latin typeface="Söhne"/>
              </a:rPr>
              <a:t>Parathyroid Gland </a:t>
            </a:r>
          </a:p>
          <a:p>
            <a:r>
              <a:rPr lang="en-US" dirty="0">
                <a:latin typeface="Söhne"/>
              </a:rPr>
              <a:t>There are four small parathyroid glands located at the back of the parathyroid glands. They produce parathyroid hormone(PTH) which regulate calcium levels in bone and blood</a:t>
            </a:r>
            <a:endParaRPr lang="en-US" b="1" dirty="0"/>
          </a:p>
        </p:txBody>
      </p:sp>
      <p:pic>
        <p:nvPicPr>
          <p:cNvPr id="6" name="Picture 5">
            <a:extLst>
              <a:ext uri="{FF2B5EF4-FFF2-40B4-BE49-F238E27FC236}">
                <a16:creationId xmlns:a16="http://schemas.microsoft.com/office/drawing/2014/main" id="{76867BAC-70DD-4C70-A31D-08FEF9BF95C8}"/>
              </a:ext>
            </a:extLst>
          </p:cNvPr>
          <p:cNvPicPr>
            <a:picLocks noChangeAspect="1"/>
          </p:cNvPicPr>
          <p:nvPr/>
        </p:nvPicPr>
        <p:blipFill rotWithShape="1">
          <a:blip r:embed="rId2"/>
          <a:srcRect l="7214" t="12494" r="4172" b="16642"/>
          <a:stretch/>
        </p:blipFill>
        <p:spPr>
          <a:xfrm>
            <a:off x="6134100" y="175260"/>
            <a:ext cx="2792820" cy="2506980"/>
          </a:xfrm>
          <a:prstGeom prst="rect">
            <a:avLst/>
          </a:prstGeom>
        </p:spPr>
      </p:pic>
      <p:pic>
        <p:nvPicPr>
          <p:cNvPr id="7" name="Picture 6">
            <a:extLst>
              <a:ext uri="{FF2B5EF4-FFF2-40B4-BE49-F238E27FC236}">
                <a16:creationId xmlns:a16="http://schemas.microsoft.com/office/drawing/2014/main" id="{B3A2EE3B-D989-42ED-BA43-9619828F0614}"/>
              </a:ext>
            </a:extLst>
          </p:cNvPr>
          <p:cNvPicPr>
            <a:picLocks noChangeAspect="1"/>
          </p:cNvPicPr>
          <p:nvPr/>
        </p:nvPicPr>
        <p:blipFill rotWithShape="1">
          <a:blip r:embed="rId3"/>
          <a:srcRect l="14776" t="19342" r="13696" b="7800"/>
          <a:stretch/>
        </p:blipFill>
        <p:spPr>
          <a:xfrm>
            <a:off x="5852160" y="2735580"/>
            <a:ext cx="2865120" cy="2232660"/>
          </a:xfrm>
          <a:prstGeom prst="rect">
            <a:avLst/>
          </a:prstGeom>
        </p:spPr>
      </p:pic>
    </p:spTree>
    <p:extLst>
      <p:ext uri="{BB962C8B-B14F-4D97-AF65-F5344CB8AC3E}">
        <p14:creationId xmlns:p14="http://schemas.microsoft.com/office/powerpoint/2010/main" val="1412372486"/>
      </p:ext>
    </p:extLst>
  </p:cSld>
  <p:clrMapOvr>
    <a:masterClrMapping/>
  </p:clrMapOvr>
</p:sld>
</file>

<file path=ppt/theme/theme1.xml><?xml version="1.0" encoding="utf-8"?>
<a:theme xmlns:a="http://schemas.openxmlformats.org/drawingml/2006/main" name="Respiratory System Issues Breakthrough Infographics by Slidesgo">
  <a:themeElements>
    <a:clrScheme name="Simple Light">
      <a:dk1>
        <a:srgbClr val="174650"/>
      </a:dk1>
      <a:lt1>
        <a:srgbClr val="4C213D"/>
      </a:lt1>
      <a:dk2>
        <a:srgbClr val="FCFEFF"/>
      </a:dk2>
      <a:lt2>
        <a:srgbClr val="66AFBF"/>
      </a:lt2>
      <a:accent1>
        <a:srgbClr val="DECCD6"/>
      </a:accent1>
      <a:accent2>
        <a:srgbClr val="FFFFFF"/>
      </a:accent2>
      <a:accent3>
        <a:srgbClr val="FFFFFF"/>
      </a:accent3>
      <a:accent4>
        <a:srgbClr val="FFFFFF"/>
      </a:accent4>
      <a:accent5>
        <a:srgbClr val="FFFFFF"/>
      </a:accent5>
      <a:accent6>
        <a:srgbClr val="FFFFFF"/>
      </a:accent6>
      <a:hlink>
        <a:srgbClr val="072C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796</TotalTime>
  <Words>1403</Words>
  <Application>Microsoft Office PowerPoint</Application>
  <PresentationFormat>On-screen Show (16:9)</PresentationFormat>
  <Paragraphs>144</Paragraphs>
  <Slides>22</Slides>
  <Notes>6</Notes>
  <HiddenSlides>0</HiddenSlides>
  <MMClips>2</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22</vt:i4>
      </vt:variant>
    </vt:vector>
  </HeadingPairs>
  <TitlesOfParts>
    <vt:vector size="35" baseType="lpstr">
      <vt:lpstr>__Source_Sans_3_Fallback_4cbbeb</vt:lpstr>
      <vt:lpstr>Anaheim</vt:lpstr>
      <vt:lpstr>Arial</vt:lpstr>
      <vt:lpstr>Bebas Neue</vt:lpstr>
      <vt:lpstr>Book Antiqua</vt:lpstr>
      <vt:lpstr>Calibri</vt:lpstr>
      <vt:lpstr>Catamaran</vt:lpstr>
      <vt:lpstr>Red Hat Text</vt:lpstr>
      <vt:lpstr>Söhne</vt:lpstr>
      <vt:lpstr>Symbol</vt:lpstr>
      <vt:lpstr>Wingdings</vt:lpstr>
      <vt:lpstr>Respiratory System Issues Breakthrough Infographics by Slidesgo</vt:lpstr>
      <vt:lpstr>Office Theme</vt:lpstr>
      <vt:lpstr>PowerPoint Presentation</vt:lpstr>
      <vt:lpstr>ANATOMY OF ENDOCRINE SYSTEM</vt:lpstr>
      <vt:lpstr>PowerPoint Presentation</vt:lpstr>
      <vt:lpstr>Components of Endocrine System</vt:lpstr>
      <vt:lpstr>Hormones</vt:lpstr>
      <vt:lpstr> Functions of Hormones</vt:lpstr>
      <vt:lpstr> Glands</vt:lpstr>
      <vt:lpstr>      Pituitary Gland</vt:lpstr>
      <vt:lpstr>      Thyroid Gland</vt:lpstr>
      <vt:lpstr>      Adrenal Glands</vt:lpstr>
      <vt:lpstr>      Pancreas</vt:lpstr>
      <vt:lpstr>           GONADS</vt:lpstr>
      <vt:lpstr>Interactions with the Nervous System</vt:lpstr>
      <vt:lpstr>Function of Endocrine System</vt:lpstr>
      <vt:lpstr>Disorders of Endocrine System</vt:lpstr>
      <vt:lpstr>Diabetes Mellitus Type 1 (E10) </vt:lpstr>
      <vt:lpstr>Diabetes Mellitus Type 2(E11) </vt:lpstr>
      <vt:lpstr>Hyperthyroidism </vt:lpstr>
      <vt:lpstr>Cushing Syndrome </vt:lpstr>
      <vt:lpstr>Addison’s Disease </vt:lpstr>
      <vt:lpstr>Polycystic Ovary Syndrome(PCOS) </vt:lpstr>
      <vt:lpstr>Hypogonadism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Respiratory System Issues Breakthrough Infographics</dc:title>
  <dc:creator>RAFIQ</dc:creator>
  <cp:lastModifiedBy>RAFIQ MUHAMMAD</cp:lastModifiedBy>
  <cp:revision>32</cp:revision>
  <dcterms:modified xsi:type="dcterms:W3CDTF">2023-11-19T21:19:20Z</dcterms:modified>
</cp:coreProperties>
</file>